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80" r:id="rId24"/>
    <p:sldId id="283" r:id="rId25"/>
    <p:sldId id="286" r:id="rId26"/>
    <p:sldId id="288" r:id="rId27"/>
    <p:sldId id="289" r:id="rId28"/>
    <p:sldId id="282" r:id="rId29"/>
    <p:sldId id="281" r:id="rId30"/>
    <p:sldId id="27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1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4" r:id="rId53"/>
    <p:sldId id="319" r:id="rId54"/>
    <p:sldId id="320" r:id="rId55"/>
    <p:sldId id="318" r:id="rId56"/>
    <p:sldId id="316" r:id="rId57"/>
    <p:sldId id="317" r:id="rId5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5" Type="http://schemas.openxmlformats.org/officeDocument/2006/relationships/image" Target="../media/image155.wmf"/><Relationship Id="rId4" Type="http://schemas.openxmlformats.org/officeDocument/2006/relationships/image" Target="../media/image15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7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3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9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8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C515-1215-457C-8F47-B4FAC4EDADCB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8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9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104.png"/><Relationship Id="rId7" Type="http://schemas.openxmlformats.org/officeDocument/2006/relationships/image" Target="../media/image8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105.png"/><Relationship Id="rId9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4.wmf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Procedimentos Pós Análise de Variância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57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1" y="94790"/>
            <a:ext cx="6278229" cy="21239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5" y="2439917"/>
            <a:ext cx="6394500" cy="40245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510" y="1075623"/>
            <a:ext cx="5447241" cy="44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86" y="1848925"/>
            <a:ext cx="7934325" cy="4295775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-13632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5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266700"/>
            <a:ext cx="79152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utilizado para testar qualquer contraste entre duas médias.</a:t>
            </a:r>
          </a:p>
          <a:p>
            <a:r>
              <a:rPr lang="pt-BR" dirty="0" smtClean="0"/>
              <a:t>Pré-requisito (teste exato): Todos os tratamentos devem possuir mesmo número de repetições.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Quantos contrastes testar?</a:t>
            </a:r>
          </a:p>
          <a:p>
            <a:pPr lvl="1"/>
            <a:r>
              <a:rPr lang="pt-BR" dirty="0" err="1" smtClean="0"/>
              <a:t>ex</a:t>
            </a:r>
            <a:r>
              <a:rPr lang="pt-BR" dirty="0" smtClean="0"/>
              <a:t>: 5 tratamentos</a:t>
            </a:r>
          </a:p>
          <a:p>
            <a:pPr lvl="2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531590" y="4926383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90" y="4926383"/>
                <a:ext cx="15914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5502737" y="5295715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37" y="5295715"/>
                <a:ext cx="16491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5540862" y="4339966"/>
                <a:ext cx="2836866" cy="40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3!∗2!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4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3!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62" y="4339966"/>
                <a:ext cx="2836866" cy="409086"/>
              </a:xfrm>
              <a:prstGeom prst="rect">
                <a:avLst/>
              </a:prstGeom>
              <a:blipFill>
                <a:blip r:embed="rId4"/>
                <a:stretch>
                  <a:fillRect l="-215" t="-1493" r="-215" b="-134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5540862" y="6311900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62" y="6311900"/>
                <a:ext cx="15914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512009" y="5964526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009" y="5964526"/>
                <a:ext cx="16491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515359" y="5634443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359" y="5634443"/>
                <a:ext cx="16491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7218884" y="4926383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884" y="4926383"/>
                <a:ext cx="159146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7190031" y="5295715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031" y="5295715"/>
                <a:ext cx="16491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7228156" y="6311900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56" y="6311900"/>
                <a:ext cx="15914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7199303" y="5964526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303" y="5964526"/>
                <a:ext cx="164916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202653" y="5634443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53" y="5634443"/>
                <a:ext cx="16491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985112" y="3294788"/>
                <a:ext cx="1962460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12" y="3294788"/>
                <a:ext cx="1962460" cy="372603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921696" y="3667391"/>
                <a:ext cx="2025876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696" y="3667391"/>
                <a:ext cx="2025876" cy="372603"/>
              </a:xfrm>
              <a:prstGeom prst="rect">
                <a:avLst/>
              </a:prstGeom>
              <a:blipFill>
                <a:blip r:embed="rId1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Aplicação do 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62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1º: Calculo da diferença mínima significativa: DMS (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dirty="0" smtClean="0"/>
              <a:t>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3897261" y="2465182"/>
                <a:ext cx="382566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61" y="2465182"/>
                <a:ext cx="3825663" cy="81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051479" y="4027991"/>
                <a:ext cx="2801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mero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tratamentos</m:t>
                      </m:r>
                    </m:oMath>
                  </m:oMathPara>
                </a14:m>
                <a:endParaRPr lang="pt-BR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027991"/>
                <a:ext cx="28015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1051479" y="4414624"/>
                <a:ext cx="3505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𝑙𝑖𝑏𝑒𝑟𝑑𝑎𝑑𝑒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414624"/>
                <a:ext cx="35052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051479" y="4783956"/>
                <a:ext cx="27456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𝑣𝑒𝑙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𝑠𝑖𝑔𝑛𝑖𝑓𝑖𝑐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𝑛𝑐𝑖𝑎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783956"/>
                <a:ext cx="274562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51479" y="3614684"/>
                <a:ext cx="5814990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𝑎𝑚𝑝𝑙𝑖𝑡𝑢𝑑𝑒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𝑒𝑠𝑡𝑢𝑑𝑒𝑛𝑡𝑖𝑧𝑎𝑑𝑎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𝑣𝑎𝑙𝑜𝑟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𝑡𝑎𝑏𝑒𝑙𝑎𝑑𝑜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3614684"/>
                <a:ext cx="5814990" cy="396006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48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7775"/>
          <a:stretch/>
        </p:blipFill>
        <p:spPr>
          <a:xfrm>
            <a:off x="5343983" y="631875"/>
            <a:ext cx="6469476" cy="5614066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314632" y="631875"/>
            <a:ext cx="3129116" cy="504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Exemplo: 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01075"/>
              </p:ext>
            </p:extLst>
          </p:nvPr>
        </p:nvGraphicFramePr>
        <p:xfrm>
          <a:off x="617787" y="2080396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314632" y="1136495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8" name="Retângulo 7"/>
          <p:cNvSpPr/>
          <p:nvPr/>
        </p:nvSpPr>
        <p:spPr>
          <a:xfrm>
            <a:off x="5343982" y="4380271"/>
            <a:ext cx="6321989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1253016" y="1703439"/>
            <a:ext cx="412955" cy="2853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1293574" y="4354461"/>
            <a:ext cx="331838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95163" y="4270758"/>
                <a:ext cx="1644809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d>
                            <m:dPr>
                              <m:ctrlP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sub>
                      </m:sSub>
                      <m:r>
                        <a:rPr lang="pt-B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=5,07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3" y="4270758"/>
                <a:ext cx="1644809" cy="388889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25218" y="4991452"/>
                <a:ext cx="5318764" cy="820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=5,07∗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=1291,81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8" y="4991452"/>
                <a:ext cx="5318764" cy="820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0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247630"/>
              </p:ext>
            </p:extLst>
          </p:nvPr>
        </p:nvGraphicFramePr>
        <p:xfrm>
          <a:off x="1397011" y="977545"/>
          <a:ext cx="8599420" cy="283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99373446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50488985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84041072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1039561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111718648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74851377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4604335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87246745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140328811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5935136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4131298022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5982359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50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46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1173.3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1576.3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1628.3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97793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1156.0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1559.0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1611.0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1659.7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2531.3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76314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1198.0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1298.7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05167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88996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594.0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05722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1375.3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4871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24888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1686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871.7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25237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3678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 smtClean="0"/>
                  <a:t>2º: Obter os valores dos contrastes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pt-BR" sz="2400" dirty="0" smtClean="0"/>
                  <a:t>) em valor absoluto.</a:t>
                </a:r>
                <a:endParaRPr lang="pt-BR" sz="2400" dirty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  <a:blipFill>
                <a:blip r:embed="rId2"/>
                <a:stretch>
                  <a:fillRect l="-928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871917" y="575672"/>
                <a:ext cx="34331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=3052 −3923,7=871,7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17" y="575672"/>
                <a:ext cx="3433119" cy="246221"/>
              </a:xfrm>
              <a:prstGeom prst="rect">
                <a:avLst/>
              </a:prstGeom>
              <a:blipFill>
                <a:blip r:embed="rId3"/>
                <a:stretch>
                  <a:fillRect r="-888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51420"/>
              </p:ext>
            </p:extLst>
          </p:nvPr>
        </p:nvGraphicFramePr>
        <p:xfrm>
          <a:off x="6705083" y="4123488"/>
          <a:ext cx="3291348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579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943995" y="5618824"/>
                <a:ext cx="19185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pt-BR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1291,81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995" y="5618824"/>
                <a:ext cx="191853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838200" y="4123488"/>
            <a:ext cx="5739581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/>
              <a:t>3º: Comparar cada estimativa de contraste, em valor absoluto, com a diferença mínima significativa (</a:t>
            </a:r>
            <a:r>
              <a:rPr lang="el-G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400" dirty="0" smtClean="0"/>
              <a:t>).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484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Observação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r>
              <a:rPr lang="pt-BR" dirty="0" smtClean="0"/>
              <a:t> aproximado.</a:t>
            </a:r>
          </a:p>
          <a:p>
            <a:pPr lvl="1"/>
            <a:r>
              <a:rPr lang="pt-BR" dirty="0" smtClean="0"/>
              <a:t>Comparação entre médias com número de repetições diferentes: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323667" y="3728737"/>
                <a:ext cx="5082610" cy="1123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pt-BR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667" y="3728737"/>
                <a:ext cx="5082610" cy="11236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7717893" y="3728737"/>
                <a:ext cx="2324291" cy="1054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893" y="3728737"/>
                <a:ext cx="2324291" cy="1054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3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893" y="2445683"/>
            <a:ext cx="4632360" cy="325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1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18036" y="2610464"/>
            <a:ext cx="2234381" cy="1607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DADOS</a:t>
            </a:r>
            <a:endParaRPr lang="pt-BR" sz="2800" b="1" dirty="0"/>
          </a:p>
        </p:txBody>
      </p:sp>
      <p:sp>
        <p:nvSpPr>
          <p:cNvPr id="5" name="Seta para a Direita 4"/>
          <p:cNvSpPr/>
          <p:nvPr/>
        </p:nvSpPr>
        <p:spPr>
          <a:xfrm>
            <a:off x="3126657" y="2976044"/>
            <a:ext cx="3384756" cy="1031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Modelo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662" y="4837444"/>
                <a:ext cx="3175806" cy="491417"/>
              </a:xfrm>
              <a:prstGeom prst="rect">
                <a:avLst/>
              </a:prstGeom>
              <a:blipFill>
                <a:blip r:embed="rId2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083" y="1396760"/>
                <a:ext cx="2553904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65472"/>
              </p:ext>
            </p:extLst>
          </p:nvPr>
        </p:nvGraphicFramePr>
        <p:xfrm>
          <a:off x="7478245" y="4984957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7175090" y="4041056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08691"/>
              </p:ext>
            </p:extLst>
          </p:nvPr>
        </p:nvGraphicFramePr>
        <p:xfrm>
          <a:off x="7259893" y="2125824"/>
          <a:ext cx="3856703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576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875576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084046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021505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FV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GL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SQ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QM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Tratamento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18061.37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2006.82 **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Resíduo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75.27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Média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81,97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6972299" y="1177819"/>
            <a:ext cx="4623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Tabela 1. Resumo da análise de variância do percentual de absorção de água de dez linhagens de feijão. </a:t>
            </a:r>
            <a:endParaRPr lang="pt-BR" sz="1600" dirty="0"/>
          </a:p>
        </p:txBody>
      </p:sp>
      <p:sp>
        <p:nvSpPr>
          <p:cNvPr id="13" name="Retângulo 12"/>
          <p:cNvSpPr/>
          <p:nvPr/>
        </p:nvSpPr>
        <p:spPr>
          <a:xfrm>
            <a:off x="6878803" y="181899"/>
            <a:ext cx="49346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Hipóteses - Efeito de Tratamento </a:t>
            </a:r>
            <a:r>
              <a:rPr lang="pt-BR" sz="2400" dirty="0"/>
              <a:t>Fixo</a:t>
            </a:r>
          </a:p>
          <a:p>
            <a:pPr algn="ctr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9596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Tukey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89" y="1888301"/>
            <a:ext cx="11479621" cy="46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7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2826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Duncan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7091" y="862368"/>
            <a:ext cx="11547986" cy="1662369"/>
          </a:xfrm>
        </p:spPr>
        <p:txBody>
          <a:bodyPr/>
          <a:lstStyle/>
          <a:p>
            <a:r>
              <a:rPr lang="pt-BR" dirty="0" smtClean="0"/>
              <a:t>Teste semelhante ao teste de </a:t>
            </a:r>
            <a:r>
              <a:rPr lang="pt-BR" dirty="0" err="1" smtClean="0"/>
              <a:t>Tukey</a:t>
            </a:r>
            <a:r>
              <a:rPr lang="pt-BR" dirty="0" smtClean="0"/>
              <a:t> em termos de pressuposições:</a:t>
            </a:r>
          </a:p>
          <a:p>
            <a:pPr lvl="1"/>
            <a:r>
              <a:rPr lang="pt-BR" dirty="0" smtClean="0"/>
              <a:t>Teste utilizado para testar qualquer contraste entre duas médias.</a:t>
            </a:r>
          </a:p>
          <a:p>
            <a:pPr lvl="1"/>
            <a:r>
              <a:rPr lang="pt-BR" dirty="0" smtClean="0"/>
              <a:t>Pré-requisito (teste exato): Todos os tratamentos devem possuir mesmo número de repetições.</a:t>
            </a:r>
          </a:p>
          <a:p>
            <a:endParaRPr lang="pt-BR" dirty="0" smtClean="0"/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664834" y="2189452"/>
                <a:ext cx="2155334" cy="403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834" y="2189452"/>
                <a:ext cx="2155334" cy="403828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4582401" y="2753635"/>
                <a:ext cx="2167901" cy="403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401" y="2753635"/>
                <a:ext cx="2167901" cy="403828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287594" y="3190838"/>
            <a:ext cx="11606980" cy="926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Em cada contraste só podem ser comparadas duas médias, mas a diferença entre elas pode abranger duas ou mais médias.</a:t>
            </a:r>
            <a:endParaRPr lang="pt-BR" sz="2400" dirty="0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623770"/>
              </p:ext>
            </p:extLst>
          </p:nvPr>
        </p:nvGraphicFramePr>
        <p:xfrm>
          <a:off x="3632045" y="4161844"/>
          <a:ext cx="1512000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127190418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63354254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1677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7220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17109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63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3234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8862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072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0704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585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18630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3581"/>
                  </a:ext>
                </a:extLst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564932"/>
              </p:ext>
            </p:extLst>
          </p:nvPr>
        </p:nvGraphicFramePr>
        <p:xfrm>
          <a:off x="456225" y="4161844"/>
          <a:ext cx="1497252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252">
                  <a:extLst>
                    <a:ext uri="{9D8B030D-6E8A-4147-A177-3AD203B41FA5}">
                      <a16:colId xmlns:a16="http://schemas.microsoft.com/office/drawing/2014/main" val="307619524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36095677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35448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052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1353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9082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17199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80193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1488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4407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2450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8612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97812"/>
                  </a:ext>
                </a:extLst>
              </a:tr>
            </a:tbl>
          </a:graphicData>
        </a:graphic>
      </p:graphicFrame>
      <p:sp>
        <p:nvSpPr>
          <p:cNvPr id="20" name="Seta para a Direita 19"/>
          <p:cNvSpPr/>
          <p:nvPr/>
        </p:nvSpPr>
        <p:spPr>
          <a:xfrm>
            <a:off x="2233406" y="5191432"/>
            <a:ext cx="1229323" cy="523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Ordenar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6831811" y="4355398"/>
                <a:ext cx="20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811" y="4355398"/>
                <a:ext cx="208986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134425" y="4376050"/>
                <a:ext cx="14210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425" y="4376050"/>
                <a:ext cx="142103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6831811" y="4892614"/>
                <a:ext cx="20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811" y="4892614"/>
                <a:ext cx="2089866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10134425" y="4892614"/>
                <a:ext cx="127836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9 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425" y="4892614"/>
                <a:ext cx="127836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6831812" y="6199718"/>
                <a:ext cx="20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812" y="6199718"/>
                <a:ext cx="208986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10134425" y="6199718"/>
                <a:ext cx="127836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425" y="6199718"/>
                <a:ext cx="12783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/>
          <p:cNvSpPr/>
          <p:nvPr/>
        </p:nvSpPr>
        <p:spPr>
          <a:xfrm>
            <a:off x="7710160" y="5387980"/>
            <a:ext cx="309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baseline="-25000" dirty="0" smtClean="0"/>
              <a:t>.</a:t>
            </a:r>
          </a:p>
          <a:p>
            <a:pPr algn="ctr"/>
            <a:r>
              <a:rPr lang="pt-BR" sz="2400" b="1" baseline="-25000" dirty="0" smtClean="0"/>
              <a:t>.</a:t>
            </a:r>
          </a:p>
          <a:p>
            <a:pPr algn="ctr"/>
            <a:r>
              <a:rPr lang="pt-BR" sz="2400" b="1" baseline="-25000" dirty="0"/>
              <a:t>.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10601308" y="5368721"/>
            <a:ext cx="309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baseline="-25000" dirty="0" smtClean="0"/>
              <a:t>.</a:t>
            </a:r>
          </a:p>
          <a:p>
            <a:pPr algn="ctr"/>
            <a:r>
              <a:rPr lang="pt-BR" sz="2400" b="1" baseline="-25000" dirty="0" smtClean="0"/>
              <a:t>.</a:t>
            </a:r>
          </a:p>
          <a:p>
            <a:pPr algn="ctr"/>
            <a:r>
              <a:rPr lang="pt-BR" sz="2400" b="1" baseline="-25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6820168" y="5260999"/>
                <a:ext cx="20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168" y="5260999"/>
                <a:ext cx="208986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10134425" y="5260999"/>
                <a:ext cx="127836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9 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425" y="5260999"/>
                <a:ext cx="1278363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33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Aplicação do teste de Duncan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66030"/>
            <a:ext cx="10515600" cy="98394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2º: Calculo da diferença mínima significativa: DMS (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Processo realizado por etapas – Inicia com o contraste  </a:t>
            </a:r>
          </a:p>
          <a:p>
            <a:pPr lvl="1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4289765" y="3665629"/>
                <a:ext cx="382566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765" y="3665629"/>
                <a:ext cx="3825663" cy="81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77586" y="5537432"/>
                <a:ext cx="2801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ú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mero</m:t>
                    </m:r>
                    <m: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tratamentos</m:t>
                    </m:r>
                  </m:oMath>
                </a14:m>
                <a:r>
                  <a:rPr lang="pt-BR" b="0" dirty="0" smtClean="0">
                    <a:ea typeface="Cambria Math" panose="020405030504060302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86" y="5537432"/>
                <a:ext cx="2801536" cy="369332"/>
              </a:xfrm>
              <a:prstGeom prst="rect">
                <a:avLst/>
              </a:prstGeom>
              <a:blipFill>
                <a:blip r:embed="rId3"/>
                <a:stretch>
                  <a:fillRect t="-8197" r="-130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777586" y="5924065"/>
                <a:ext cx="3566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𝑙𝑖𝑏𝑒𝑟𝑑𝑎𝑑𝑒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86" y="5924065"/>
                <a:ext cx="35661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77586" y="6293397"/>
                <a:ext cx="27937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𝑣𝑒𝑙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𝑠𝑖𝑔𝑛𝑖𝑓𝑖𝑐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𝑛𝑐𝑖𝑎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86" y="6293397"/>
                <a:ext cx="2793714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838200" y="4599843"/>
                <a:ext cx="4132578" cy="396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𝑎𝑚𝑝𝑙𝑖𝑡𝑢𝑑𝑒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𝑒𝑠𝑡𝑢𝑑𝑒𝑛𝑡𝑖𝑧𝑎𝑑𝑎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99843"/>
                <a:ext cx="4132578" cy="396006"/>
              </a:xfrm>
              <a:prstGeom prst="rect">
                <a:avLst/>
              </a:prstGeom>
              <a:blipFill>
                <a:blip r:embed="rId6"/>
                <a:stretch>
                  <a:fillRect r="-295"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838200" y="1370734"/>
            <a:ext cx="10515600" cy="504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1</a:t>
            </a:r>
            <a:r>
              <a:rPr lang="pt-BR" dirty="0" smtClean="0"/>
              <a:t>º: Ordenar as médias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38200" y="4918617"/>
                <a:ext cx="85348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𝐷𝑢𝑛𝑐𝑎𝑛</m:t>
                      </m:r>
                      <m:r>
                        <a:rPr lang="pt-B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</m:t>
                      </m:r>
                      <m:r>
                        <a:rPr lang="pt-B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𝑇𝑢𝑘𝑒𝑦</m:t>
                      </m:r>
                      <m:r>
                        <a:rPr lang="pt-B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𝑉𝑎𝑟𝑖𝑎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𝑐𝑜𝑛𝑓𝑜𝑟𝑚𝑒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ú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𝑚𝑒𝑟𝑜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𝑑𝑖𝑎𝑠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𝑒𝑛𝑐𝑜𝑙𝑣𝑖𝑑𝑎𝑠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𝑒𝑛𝑡𝑟𝑒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𝑑𝑖𝑎𝑠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𝑐𝑜𝑛𝑡𝑟𝑎𝑠𝑡𝑒𝑠</m:t>
                    </m:r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.</a:t>
                </a:r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18617"/>
                <a:ext cx="8534837" cy="646331"/>
              </a:xfrm>
              <a:prstGeom prst="rect">
                <a:avLst/>
              </a:prstGeom>
              <a:blipFill>
                <a:blip r:embed="rId7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8865577" y="3020771"/>
                <a:ext cx="332642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𝑥𝑖𝑚𝑎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𝑛𝑖𝑚𝑎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577" y="3020771"/>
                <a:ext cx="3326423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414449"/>
              </p:ext>
            </p:extLst>
          </p:nvPr>
        </p:nvGraphicFramePr>
        <p:xfrm>
          <a:off x="9948872" y="337727"/>
          <a:ext cx="1512000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127190418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63354254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1677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7220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17109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63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3234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8862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072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0704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585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18630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35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8865577" y="3423815"/>
                <a:ext cx="20898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577" y="3423815"/>
                <a:ext cx="2089866" cy="400110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8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25737"/>
              </p:ext>
            </p:extLst>
          </p:nvPr>
        </p:nvGraphicFramePr>
        <p:xfrm>
          <a:off x="5911132" y="63817"/>
          <a:ext cx="5933639" cy="7070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621">
                  <a:extLst>
                    <a:ext uri="{9D8B030D-6E8A-4147-A177-3AD203B41FA5}">
                      <a16:colId xmlns:a16="http://schemas.microsoft.com/office/drawing/2014/main" val="3307685759"/>
                    </a:ext>
                  </a:extLst>
                </a:gridCol>
                <a:gridCol w="343621">
                  <a:extLst>
                    <a:ext uri="{9D8B030D-6E8A-4147-A177-3AD203B41FA5}">
                      <a16:colId xmlns:a16="http://schemas.microsoft.com/office/drawing/2014/main" val="3302426284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2695568340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837952835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1886876976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3905790469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4210356293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2927156305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3365964172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1687787715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2207891068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 smtClean="0">
                          <a:effectLst/>
                        </a:rPr>
                        <a:t>v</a:t>
                      </a:r>
                      <a:endParaRPr lang="pt-BR" sz="1000" b="1" dirty="0">
                        <a:effectLst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α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t' (número de médias abrangidas no contraste)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8960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6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7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577525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3,64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3,75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8590023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5,89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5,99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42706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8772786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5,44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5,55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5,61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5,66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5,68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2723555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9497965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5,38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5,45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7119769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3295191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6465085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7511916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4287936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483614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3203925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8892869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7904703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3,41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09768146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4,70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6471205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1225752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7343544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8678488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3589166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9440407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6081499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3,38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3992407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4,62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2887219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3,37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8922120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9649946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8959613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260347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2,96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9551450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4,58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39282897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282791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2698731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3,37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4241003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3,94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9363903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2,89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95267362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4895519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2,84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59114755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3,79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3,95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5736697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2,83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48820985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3,76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3,92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1629178"/>
                  </a:ext>
                </a:extLst>
              </a:tr>
              <a:tr h="9889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100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3446314"/>
                  </a:ext>
                </a:extLst>
              </a:tr>
              <a:tr h="988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3,71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3,98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4,29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962545"/>
                  </a:ext>
                </a:extLst>
              </a:tr>
            </a:tbl>
          </a:graphicData>
        </a:graphic>
      </p:graphicFrame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332108" y="162355"/>
            <a:ext cx="3129116" cy="504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Exemplo: 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1222"/>
              </p:ext>
            </p:extLst>
          </p:nvPr>
        </p:nvGraphicFramePr>
        <p:xfrm>
          <a:off x="221357" y="2215058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221357" y="1116259"/>
            <a:ext cx="33193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8" name="Retângulo 7"/>
          <p:cNvSpPr/>
          <p:nvPr/>
        </p:nvSpPr>
        <p:spPr>
          <a:xfrm>
            <a:off x="5911132" y="4380270"/>
            <a:ext cx="5835989" cy="184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1395839" y="315246"/>
            <a:ext cx="351282" cy="4249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1395839" y="4336025"/>
            <a:ext cx="331838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657395" y="4969181"/>
                <a:ext cx="2055756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d>
                            <m:dPr>
                              <m:ctrlP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10;18;0,05</m:t>
                              </m:r>
                            </m:e>
                          </m:d>
                        </m:sub>
                      </m:sSub>
                      <m:r>
                        <a:rPr lang="pt-B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=3,42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95" y="4969181"/>
                <a:ext cx="2055756" cy="388889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221357" y="5488003"/>
                <a:ext cx="5601470" cy="820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10;18;0,05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=3,42∗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=871,40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57" y="5488003"/>
                <a:ext cx="5601470" cy="820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28611"/>
              </p:ext>
            </p:extLst>
          </p:nvPr>
        </p:nvGraphicFramePr>
        <p:xfrm>
          <a:off x="3738708" y="1348879"/>
          <a:ext cx="1512000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127190418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63354254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1677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7220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17109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63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3234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8862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072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0704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585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18630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3581"/>
                  </a:ext>
                </a:extLst>
              </a:tr>
            </a:tbl>
          </a:graphicData>
        </a:graphic>
      </p:graphicFrame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221357" y="688556"/>
            <a:ext cx="10515600" cy="504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/>
              <a:t>1</a:t>
            </a:r>
            <a:r>
              <a:rPr lang="pt-BR" sz="2000" dirty="0" smtClean="0"/>
              <a:t>º: Ordenar as médias</a:t>
            </a:r>
            <a:endParaRPr lang="pt-BR" sz="2000" dirty="0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21357" y="4065280"/>
            <a:ext cx="5384408" cy="156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 smtClean="0"/>
              <a:t>2º: Calculo da diferença mínima significativa: DMS (</a:t>
            </a:r>
            <a:r>
              <a:rPr lang="el-G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000" dirty="0" smtClean="0"/>
              <a:t>) para contraste que abrange 10 médias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600" dirty="0" smtClean="0"/>
              <a:t>Contraste envolvendo 10 médias:</a:t>
            </a:r>
          </a:p>
          <a:p>
            <a:pPr marL="457200" lvl="1" indent="0">
              <a:buNone/>
            </a:pP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3888869" y="4583061"/>
                <a:ext cx="12116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69" y="4583061"/>
                <a:ext cx="1211677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90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2540"/>
              </p:ext>
            </p:extLst>
          </p:nvPr>
        </p:nvGraphicFramePr>
        <p:xfrm>
          <a:off x="1397011" y="977545"/>
          <a:ext cx="8599420" cy="283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99373446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50488985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84041072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1039561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111718648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74851377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4604335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87246745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140328811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5935136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4131298022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5982359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50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46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1173.3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1576.3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1628.3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7793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1156.0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1559.0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1611.0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1659.7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2531.3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76314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1198.0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1298.7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05167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88996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594.0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05722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1375.3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4871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24888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1686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871.7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25237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3678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7395486" y="543131"/>
                <a:ext cx="3606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=5600,7−3052=2548,7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486" y="543131"/>
                <a:ext cx="3606308" cy="246221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904569" y="4125790"/>
            <a:ext cx="10097226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/>
              <a:t>3º: Comparar a estimativa do contraste, em valor absoluto, com a diferença mínima significativa (</a:t>
            </a:r>
            <a:r>
              <a:rPr lang="el-G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400" dirty="0" smtClean="0"/>
              <a:t>).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510549" y="4900710"/>
                <a:ext cx="21503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l-GR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549" y="4900710"/>
                <a:ext cx="2150332" cy="369332"/>
              </a:xfrm>
              <a:prstGeom prst="rect">
                <a:avLst/>
              </a:prstGeom>
              <a:blipFill>
                <a:blip r:embed="rId3"/>
                <a:stretch>
                  <a:fillRect r="-283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944525" y="5428582"/>
                <a:ext cx="24795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2548,7&gt;871,40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525" y="5428582"/>
                <a:ext cx="24795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510549" y="5909674"/>
                <a:ext cx="2958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𝑃𝑜𝑟𝑡𝑎𝑛𝑡𝑜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549" y="5909674"/>
                <a:ext cx="2958374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2"/>
              <p:cNvSpPr txBox="1">
                <a:spLocks/>
              </p:cNvSpPr>
              <p:nvPr/>
            </p:nvSpPr>
            <p:spPr>
              <a:xfrm>
                <a:off x="904568" y="30121"/>
                <a:ext cx="10515600" cy="381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400" dirty="0" smtClean="0"/>
                  <a:t>2º: Para contrastes que abrangem 10 médias - Obter o valor do contraste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pt-BR" sz="2400" dirty="0" smtClean="0"/>
                  <a:t>) em valor absoluto.</a:t>
                </a:r>
                <a:endParaRPr lang="pt-BR" sz="2400" dirty="0"/>
              </a:p>
            </p:txBody>
          </p:sp>
        </mc:Choice>
        <mc:Fallback xmlns="">
          <p:sp>
            <p:nvSpPr>
              <p:cNvPr id="13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8" y="30121"/>
                <a:ext cx="10515600" cy="381509"/>
              </a:xfrm>
              <a:prstGeom prst="rect">
                <a:avLst/>
              </a:prstGeom>
              <a:blipFill>
                <a:blip r:embed="rId6"/>
                <a:stretch>
                  <a:fillRect l="-870" t="-22222" b="-1317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3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ela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615924"/>
              </p:ext>
            </p:extLst>
          </p:nvPr>
        </p:nvGraphicFramePr>
        <p:xfrm>
          <a:off x="6107157" y="93227"/>
          <a:ext cx="5933639" cy="7070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621">
                  <a:extLst>
                    <a:ext uri="{9D8B030D-6E8A-4147-A177-3AD203B41FA5}">
                      <a16:colId xmlns:a16="http://schemas.microsoft.com/office/drawing/2014/main" val="3307685759"/>
                    </a:ext>
                  </a:extLst>
                </a:gridCol>
                <a:gridCol w="343621">
                  <a:extLst>
                    <a:ext uri="{9D8B030D-6E8A-4147-A177-3AD203B41FA5}">
                      <a16:colId xmlns:a16="http://schemas.microsoft.com/office/drawing/2014/main" val="3302426284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2695568340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837952835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1886876976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3905790469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4210356293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2927156305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3365964172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1687787715"/>
                    </a:ext>
                  </a:extLst>
                </a:gridCol>
                <a:gridCol w="582933">
                  <a:extLst>
                    <a:ext uri="{9D8B030D-6E8A-4147-A177-3AD203B41FA5}">
                      <a16:colId xmlns:a16="http://schemas.microsoft.com/office/drawing/2014/main" val="2207891068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 smtClean="0">
                          <a:effectLst/>
                        </a:rPr>
                        <a:t>v</a:t>
                      </a:r>
                      <a:endParaRPr lang="pt-BR" sz="1000" b="1" dirty="0">
                        <a:effectLst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α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t' (número de médias abrangidas no contraste)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8960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6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7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577525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3,64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3,75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8590023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5,89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5,99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42706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8772786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5,44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5,55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5,61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5,66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5,68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2723555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9497965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5,38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5,45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7119769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3295191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6465085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7511916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5,16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4287936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483614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3203925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8892869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7904703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3,41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09768146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4,70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4,90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6471205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1225752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7343544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8678488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4,80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3589166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9440407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6081499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3,38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3992407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4,62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4,72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2887219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3,37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8922120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9649946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8959613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260347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2,96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9551450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4,58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39282897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3,41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282791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4,62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2698731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3,37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4241003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3,94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4,53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9363903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2,89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95267362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4,48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4895519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50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2,84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59114755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3,79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3,95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5736697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60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2,83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48820985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3,76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3,92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4,23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4,34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1629178"/>
                  </a:ext>
                </a:extLst>
              </a:tr>
              <a:tr h="14992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100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2,81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2,95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3,05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3,18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3,29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3,32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3446314"/>
                  </a:ext>
                </a:extLst>
              </a:tr>
              <a:tr h="1499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0,01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3,71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3,87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3,98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4,06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4,17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4,22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>
                          <a:effectLst/>
                        </a:rPr>
                        <a:t>4,25</a:t>
                      </a:r>
                      <a:endParaRPr lang="pt-BR" sz="1000" b="1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900" b="1" dirty="0">
                          <a:effectLst/>
                        </a:rPr>
                        <a:t>4,29</a:t>
                      </a:r>
                      <a:endParaRPr lang="pt-BR" sz="1000" b="1" dirty="0"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9625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294128" y="1931008"/>
                <a:ext cx="1953163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d>
                            <m:dPr>
                              <m:ctrlP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9;18;0,05</m:t>
                              </m:r>
                            </m:e>
                          </m:d>
                        </m:sub>
                      </m:sSub>
                      <m:r>
                        <a:rPr lang="pt-B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=3,40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8" y="1931008"/>
                <a:ext cx="1953163" cy="388889"/>
              </a:xfrm>
              <a:prstGeom prst="rect">
                <a:avLst/>
              </a:prstGeom>
              <a:blipFill>
                <a:blip r:embed="rId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04822" y="2342020"/>
                <a:ext cx="330398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3,40∗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=866,30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22" y="2342020"/>
                <a:ext cx="3303981" cy="818366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95745"/>
              </p:ext>
            </p:extLst>
          </p:nvPr>
        </p:nvGraphicFramePr>
        <p:xfrm>
          <a:off x="4081223" y="862173"/>
          <a:ext cx="1512000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127190418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63354254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1677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7220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17109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63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3234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8862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072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0704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585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18630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3581"/>
                  </a:ext>
                </a:extLst>
              </a:tr>
            </a:tbl>
          </a:graphicData>
        </a:graphic>
      </p:graphicFrame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21357" y="142209"/>
            <a:ext cx="5029351" cy="156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 smtClean="0"/>
              <a:t>Calculo da diferença mínima significativa: DMS (</a:t>
            </a:r>
            <a:r>
              <a:rPr lang="el-G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000" dirty="0" smtClean="0"/>
              <a:t>) para </a:t>
            </a:r>
            <a:r>
              <a:rPr lang="pt-BR" sz="2000" dirty="0" err="1" smtClean="0"/>
              <a:t>constrastes</a:t>
            </a:r>
            <a:r>
              <a:rPr lang="pt-BR" sz="2000" dirty="0" smtClean="0"/>
              <a:t> que abrangem 9 médias.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600" dirty="0" smtClean="0"/>
              <a:t>Contraste envolvendo 10 médias:</a:t>
            </a:r>
          </a:p>
          <a:p>
            <a:pPr marL="457200" lvl="1" indent="0">
              <a:buNone/>
            </a:pP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155293" y="1030998"/>
                <a:ext cx="12116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3" y="1030998"/>
                <a:ext cx="121167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1155293" y="1345097"/>
                <a:ext cx="12112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3" y="1345097"/>
                <a:ext cx="1211229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-47109" y="4329104"/>
                <a:ext cx="503009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=5600,7 −3923,7=1677,0&gt;866,30</m:t>
                      </m:r>
                    </m:oMath>
                  </m:oMathPara>
                </a14:m>
                <a:endParaRPr lang="pt-BR" sz="1600" dirty="0"/>
              </a:p>
              <a:p>
                <a:endParaRPr lang="pt-BR" sz="16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09" y="4329104"/>
                <a:ext cx="503009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188865" y="4699548"/>
                <a:ext cx="442236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=5583,3 −3052=2531,3&gt;866,30</m:t>
                      </m:r>
                    </m:oMath>
                  </m:oMathPara>
                </a14:m>
                <a:endParaRPr lang="pt-BR" sz="1600" dirty="0"/>
              </a:p>
              <a:p>
                <a:endParaRPr lang="pt-BR" sz="16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" y="4699548"/>
                <a:ext cx="4422364" cy="492443"/>
              </a:xfrm>
              <a:prstGeom prst="rect">
                <a:avLst/>
              </a:prstGeom>
              <a:blipFill>
                <a:blip r:embed="rId8"/>
                <a:stretch>
                  <a:fillRect r="-4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71284" y="3583937"/>
            <a:ext cx="5466735" cy="381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dirty="0" smtClean="0"/>
              <a:t>Para contrastes que abrangem 9 médias Obter o valor do contraste em valor absoluto.</a:t>
            </a:r>
            <a:endParaRPr lang="pt-BR" sz="2000" dirty="0"/>
          </a:p>
        </p:txBody>
      </p:sp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71284" y="5121571"/>
            <a:ext cx="5466735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dirty="0" smtClean="0"/>
              <a:t>Comparar a estimativa do contraste, em valor absoluto, com a diferença mínima significativa (</a:t>
            </a:r>
            <a:r>
              <a:rPr lang="el-G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000" dirty="0" smtClean="0"/>
              <a:t>).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1227364" y="5865571"/>
                <a:ext cx="22783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𝑃𝑜𝑟𝑡𝑎𝑛𝑡𝑜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364" y="5865571"/>
                <a:ext cx="22783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228766" y="6193261"/>
                <a:ext cx="23312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𝑃𝑜𝑟𝑡𝑎𝑛𝑡𝑜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66" y="6193261"/>
                <a:ext cx="23312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3"/>
          <p:cNvSpPr/>
          <p:nvPr/>
        </p:nvSpPr>
        <p:spPr>
          <a:xfrm>
            <a:off x="6107158" y="4450326"/>
            <a:ext cx="5210066" cy="16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65941" y="405580"/>
            <a:ext cx="351282" cy="4210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985385" y="4411612"/>
            <a:ext cx="331838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587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909914"/>
                  </p:ext>
                </p:extLst>
              </p:nvPr>
            </p:nvGraphicFramePr>
            <p:xfrm>
              <a:off x="310390" y="82050"/>
              <a:ext cx="3024000" cy="253809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3954937580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411104985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1092827737"/>
                        </a:ext>
                      </a:extLst>
                    </a:gridCol>
                  </a:tblGrid>
                  <a:tr h="139127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;18;0,05)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i="1" u="none" strike="noStrike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4143928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2.97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756.7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1186745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3.13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797.5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954022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3.21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817.9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06049649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3.27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833.2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0659584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3.32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845.9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50211288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3.36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856.1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8628185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3.38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861.2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71967187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3.4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866.3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00419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3.42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871.4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07211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909914"/>
                  </p:ext>
                </p:extLst>
              </p:nvPr>
            </p:nvGraphicFramePr>
            <p:xfrm>
              <a:off x="310390" y="82050"/>
              <a:ext cx="3024000" cy="253809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3954937580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411104985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1092827737"/>
                        </a:ext>
                      </a:extLst>
                    </a:gridCol>
                  </a:tblGrid>
                  <a:tr h="27495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602" t="-2222" r="-201205" b="-8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101212" t="-2222" r="-102424" b="-8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00000" t="-2222" r="-1807" b="-8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143928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2.97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756.7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1186745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3.13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797.5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954022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3.21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817.9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06049649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3.27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833.2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0659584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3.32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845.9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5021128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3.36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856.1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86281852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3.38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861.2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719671872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3.4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866.3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004195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3.42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871.4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072115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151114"/>
              </p:ext>
            </p:extLst>
          </p:nvPr>
        </p:nvGraphicFramePr>
        <p:xfrm>
          <a:off x="3526212" y="82050"/>
          <a:ext cx="8599420" cy="283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99373446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50488985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84041072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1039561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111718648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74851377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4604335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87246745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140328811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5935136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4131298022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5982359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50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46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1173.3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1576.3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1628.3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97793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1156.0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1559.0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1611.0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1659.7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2531.3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76314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1198.0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1298.7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05167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88996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594.0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05722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1375.3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4871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24888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1686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871.7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25237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367813"/>
                  </a:ext>
                </a:extLst>
              </a:tr>
            </a:tbl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7042" y="2916690"/>
            <a:ext cx="4227870" cy="381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dirty="0" smtClean="0"/>
              <a:t>Obtenção dos contrastes: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812178"/>
                  </p:ext>
                </p:extLst>
              </p:nvPr>
            </p:nvGraphicFramePr>
            <p:xfrm>
              <a:off x="27042" y="3213235"/>
              <a:ext cx="12132000" cy="3564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427257401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228449695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359185671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60001363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203279544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1557752121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13594456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90661896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55807257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22206463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975796465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48000841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176696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819768119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53321801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7106166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11588681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12052485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7630378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451710356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468196026"/>
                        </a:ext>
                      </a:extLst>
                    </a:gridCol>
                  </a:tblGrid>
                  <a:tr h="324000"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3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i="1" u="none" strike="noStrike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8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Cultivares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758376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9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5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extLst>
                      <a:ext uri="{0D108BD9-81ED-4DB2-BD59-A6C34878D82A}">
                        <a16:rowId xmlns:a16="http://schemas.microsoft.com/office/drawing/2014/main" val="30428622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10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3.42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871.4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2548.7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973517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3.40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866.3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1677.0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2531.3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54529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3.38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861.2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1628.3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1659.7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2170.3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167929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3.36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856.1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1576.3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1611.0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1298.7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m10-m6=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1545.3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19723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6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3.32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845.9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1559.0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1250.0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673.7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66934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3.27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833.2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1156.0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1198.0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17297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4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3.21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817.9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8792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3.13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797.5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m1-m4=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378.3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704.7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495608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2.97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756.7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m1-m9=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m9-m4=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361.0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m8-m6=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871.7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37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812178"/>
                  </p:ext>
                </p:extLst>
              </p:nvPr>
            </p:nvGraphicFramePr>
            <p:xfrm>
              <a:off x="27042" y="3213235"/>
              <a:ext cx="12132000" cy="3564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427257401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228449695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359185671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60001363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203279544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1557752121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13594456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90661896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55807257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22206463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975796465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48000841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176696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819768119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53321801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7106166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11588681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12052485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7630378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451710356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468196026"/>
                        </a:ext>
                      </a:extLst>
                    </a:gridCol>
                  </a:tblGrid>
                  <a:tr h="324000"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5" t="-943" r="-3277966" b="-45849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95" t="-943" r="-3177966" b="-45849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373" t="-943" r="-2159036" b="-458491"/>
                          </a:stretch>
                        </a:blipFill>
                      </a:tcPr>
                    </a:tc>
                    <a:tc gridSpan="18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Cultivares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758376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9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5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extLst>
                      <a:ext uri="{0D108BD9-81ED-4DB2-BD59-A6C34878D82A}">
                        <a16:rowId xmlns:a16="http://schemas.microsoft.com/office/drawing/2014/main" val="30428622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10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3.42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871.4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2548.7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973517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3.40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866.3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1677.0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2531.3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54529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3.38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861.2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1628.3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1659.7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2170.3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167929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3.36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856.1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1576.3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1611.0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1298.7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m10-m6=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1545.3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19723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6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3.32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845.9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1559.0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1250.0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673.7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66934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3.27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833.2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1156.0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1198.0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17297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4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3.21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817.9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8792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3.13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797.5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m1-m4=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378.3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704.7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495608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2.97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756.7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m1-m9=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m9-m4=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361.0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m8-m6=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871.7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377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9295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3008250"/>
                  </p:ext>
                </p:extLst>
              </p:nvPr>
            </p:nvGraphicFramePr>
            <p:xfrm>
              <a:off x="27042" y="123449"/>
              <a:ext cx="12132000" cy="3564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427257401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228449695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359185671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60001363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203279544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1557752121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13594456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90661896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55807257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22206463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975796465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48000841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176696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819768119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53321801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7106166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11588681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12052485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7630378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451710356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468196026"/>
                        </a:ext>
                      </a:extLst>
                    </a:gridCol>
                  </a:tblGrid>
                  <a:tr h="324000"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3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i="1" u="none" strike="noStrike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 gridSpan="18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Cultivares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758376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9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5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extLst>
                      <a:ext uri="{0D108BD9-81ED-4DB2-BD59-A6C34878D82A}">
                        <a16:rowId xmlns:a16="http://schemas.microsoft.com/office/drawing/2014/main" val="30428622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10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3.42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871.4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2548.7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973517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3.40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866.3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1677.0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2531.3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54529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3.38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861.2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1628.3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1659.7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2170.3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167929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3.36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856.1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1576.3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1611.0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1298.7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m10-m6=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1545.3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19723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6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3.32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845.9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m1-m7=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1173.3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1559.0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>
                              <a:effectLst/>
                            </a:rPr>
                            <a:t>1250.0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m10-m8=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673.7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m5-m6=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1465.7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66934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3.27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833.2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m1-m5=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1083.0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m9-m7=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1156.0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1198.0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m10-m3=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625.0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m5-m8=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594.0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m7-m6=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1375.3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17297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4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3.21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817.9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m1-m10=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1003.3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m9-m5=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1065.7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m4-m7=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795.0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m10-m2=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573.0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m5-m3=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545.3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m7-m8=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503.7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m2-m6=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972.3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8792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3.13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797.5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m1-m4=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378.3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m9-m10=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986.0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m4-m5=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704.7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m10-m7=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170.0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m5-m2=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493.3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m7-m3=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455.0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m2-m8=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100.7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m3-m6=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920.3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495608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2.97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756.7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m1-m9=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17.3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m9-m4=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361.0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m4-m10=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625.0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m10-m5=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79.7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m5-m7=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90.3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m7-m2=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403.0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m2-m3=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52.0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m3-m8=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48.7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m8-m6=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871.7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37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3008250"/>
                  </p:ext>
                </p:extLst>
              </p:nvPr>
            </p:nvGraphicFramePr>
            <p:xfrm>
              <a:off x="27042" y="123449"/>
              <a:ext cx="12132000" cy="3564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427257401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228449695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359185671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60001363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203279544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1557752121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13594456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90661896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55807257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22206463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975796465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48000841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176696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819768119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53321801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7106166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11588681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12052485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7630378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451710356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468196026"/>
                        </a:ext>
                      </a:extLst>
                    </a:gridCol>
                  </a:tblGrid>
                  <a:tr h="324000"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95" t="-943" r="-3277966" b="-45849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695" t="-943" r="-3177966" b="-45849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3373" t="-943" r="-2159036" b="-458491"/>
                          </a:stretch>
                        </a:blipFill>
                      </a:tcPr>
                    </a:tc>
                    <a:tc gridSpan="18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Cultivares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758376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9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5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extLst>
                      <a:ext uri="{0D108BD9-81ED-4DB2-BD59-A6C34878D82A}">
                        <a16:rowId xmlns:a16="http://schemas.microsoft.com/office/drawing/2014/main" val="30428622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10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3.42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871.4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2548.7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973517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3.40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866.3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1677.0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2531.3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54529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3.38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861.2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1628.3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1659.7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2170.3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167929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3.36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856.1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1576.3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1611.0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1298.7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m10-m6=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1545.3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19723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6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3.32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845.9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m1-m7=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1173.3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1559.0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>
                              <a:effectLst/>
                            </a:rPr>
                            <a:t>1250.0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m10-m8=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673.7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m5-m6=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1465.7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66934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3.27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833.2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m1-m5=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1083.0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m9-m7=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1156.0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1198.0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m10-m3=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625.0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m5-m8=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594.0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m7-m6=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1375.3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17297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4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3.21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817.9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m1-m10=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1003.3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m9-m5=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1065.7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m4-m7=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795.0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m10-m2=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573.0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m5-m3=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545.3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m7-m8=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503.7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m2-m6=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972.3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8792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3.13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797.5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m1-m4=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378.3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m9-m10=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986.0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m4-m5=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704.7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m10-m7=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170.0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m5-m2=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493.3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m7-m3=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455.0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m2-m8=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100.7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m3-m6=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920.3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495608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2.97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756.7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m1-m9=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17.3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m9-m4=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361.0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m4-m10=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625.0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m10-m5=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79.7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m5-m7=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90.3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m7-m2=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403.0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m2-m3=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52.0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m3-m8=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48.7</a:t>
                          </a:r>
                          <a:endParaRPr lang="pt-BR" sz="13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m8-m6=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871.7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377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7042" y="3742600"/>
            <a:ext cx="4227870" cy="381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dirty="0" smtClean="0"/>
              <a:t>Tomada de decisão:</a:t>
            </a:r>
            <a:endParaRPr lang="pt-BR" sz="20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63047"/>
              </p:ext>
            </p:extLst>
          </p:nvPr>
        </p:nvGraphicFramePr>
        <p:xfrm>
          <a:off x="5709566" y="3850468"/>
          <a:ext cx="3291348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r>
                        <a:rPr lang="pt-BR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</a:t>
                      </a:r>
                      <a:r>
                        <a:rPr lang="pt-BR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579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</a:t>
                      </a:r>
                      <a:r>
                        <a:rPr lang="pt-BR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 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</a:tbl>
          </a:graphicData>
        </a:graphic>
      </p:graphicFrame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465442" y="3687449"/>
            <a:ext cx="454739" cy="2761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9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10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7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2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8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/>
              <a:t>6</a:t>
            </a:r>
          </a:p>
        </p:txBody>
      </p:sp>
      <p:cxnSp>
        <p:nvCxnSpPr>
          <p:cNvPr id="5" name="Conector reto 4"/>
          <p:cNvCxnSpPr/>
          <p:nvPr/>
        </p:nvCxnSpPr>
        <p:spPr>
          <a:xfrm>
            <a:off x="2920181" y="3742600"/>
            <a:ext cx="0" cy="9113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057833" y="4083253"/>
            <a:ext cx="0" cy="5628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3210233" y="4412634"/>
            <a:ext cx="0" cy="11401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3377382" y="4646151"/>
            <a:ext cx="0" cy="18027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3559279" y="4982701"/>
            <a:ext cx="0" cy="14661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3755924" y="5308721"/>
            <a:ext cx="0" cy="114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3945194" y="5547519"/>
            <a:ext cx="1" cy="9013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4132007" y="5836240"/>
            <a:ext cx="0" cy="6126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432256" y="4061130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2423039" y="4412634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2432256" y="4982701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2432256" y="5308721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2423038" y="5547519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2432256" y="4653933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2423037" y="5836240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2423036" y="6211888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2423035" y="6449296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>
            <a:off x="2465442" y="3744433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2423034" y="6771302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14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Duncan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55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Duncan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278" y="2308123"/>
            <a:ext cx="4958484" cy="348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5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066599"/>
                  </p:ext>
                </p:extLst>
              </p:nvPr>
            </p:nvGraphicFramePr>
            <p:xfrm>
              <a:off x="168627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Média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70.4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108.2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49.9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89.8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066599"/>
                  </p:ext>
                </p:extLst>
              </p:nvPr>
            </p:nvGraphicFramePr>
            <p:xfrm>
              <a:off x="168627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100282" t="-11268" r="-563" b="-5366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70.4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108.2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101.3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49.9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89.8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100.5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aixaDeTexto 4"/>
          <p:cNvSpPr txBox="1"/>
          <p:nvPr/>
        </p:nvSpPr>
        <p:spPr>
          <a:xfrm>
            <a:off x="137112" y="1185465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Médias do percentual de absorção de água de dez linhagens de feijão. 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850073"/>
                  </p:ext>
                </p:extLst>
              </p:nvPr>
            </p:nvGraphicFramePr>
            <p:xfrm>
              <a:off x="7716506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Cultivares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Médias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i="1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850073"/>
                  </p:ext>
                </p:extLst>
              </p:nvPr>
            </p:nvGraphicFramePr>
            <p:xfrm>
              <a:off x="7716506" y="1866911"/>
              <a:ext cx="4320000" cy="26441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Cultivares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100282" t="-11268" r="-563" b="-5366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tângulo 6"/>
          <p:cNvSpPr/>
          <p:nvPr/>
        </p:nvSpPr>
        <p:spPr>
          <a:xfrm>
            <a:off x="7650138" y="1185465"/>
            <a:ext cx="43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Médias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2" name="Seta para Baixo 1"/>
          <p:cNvSpPr/>
          <p:nvPr/>
        </p:nvSpPr>
        <p:spPr>
          <a:xfrm>
            <a:off x="5577764" y="4641165"/>
            <a:ext cx="825909" cy="1032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004488" y="5688612"/>
            <a:ext cx="5972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Tomada de Decisão</a:t>
            </a:r>
          </a:p>
          <a:p>
            <a:pPr algn="ctr"/>
            <a:r>
              <a:rPr lang="pt-BR" sz="2800" dirty="0" smtClean="0"/>
              <a:t>Qual ou quais as melhores cultivares? 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194990" y="1866911"/>
                <a:ext cx="1591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990" y="1866911"/>
                <a:ext cx="159146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5163474" y="2232761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474" y="2232761"/>
                <a:ext cx="16544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/>
          <p:cNvSpPr/>
          <p:nvPr/>
        </p:nvSpPr>
        <p:spPr>
          <a:xfrm>
            <a:off x="2430852" y="187350"/>
            <a:ext cx="7674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Existe diferença significativa entre as médias das cultivares, mas onde se encontra?</a:t>
            </a:r>
            <a:endParaRPr lang="pt-BR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744449" y="1271715"/>
                <a:ext cx="2781915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8!∗2!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9 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8!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8!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2!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45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49" y="1271715"/>
                <a:ext cx="2781915" cy="404726"/>
              </a:xfrm>
              <a:prstGeom prst="rect">
                <a:avLst/>
              </a:prstGeom>
              <a:blipFill>
                <a:blip r:embed="rId6"/>
                <a:stretch>
                  <a:fillRect l="-1094" t="-1515" r="-1094"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5148502" y="4119460"/>
                <a:ext cx="1684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502" y="4119460"/>
                <a:ext cx="16844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/>
          <p:cNvSpPr/>
          <p:nvPr/>
        </p:nvSpPr>
        <p:spPr>
          <a:xfrm>
            <a:off x="5825525" y="2629326"/>
            <a:ext cx="3098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baseline="-25000" dirty="0" smtClean="0"/>
              <a:t>.</a:t>
            </a:r>
          </a:p>
          <a:p>
            <a:pPr algn="ctr"/>
            <a:r>
              <a:rPr lang="pt-BR" sz="3200" b="1" baseline="-25000" dirty="0" smtClean="0"/>
              <a:t>.</a:t>
            </a:r>
          </a:p>
          <a:p>
            <a:pPr algn="ctr"/>
            <a:r>
              <a:rPr lang="pt-BR" sz="3200" b="1" baseline="-25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69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Duncan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33" y="1690688"/>
            <a:ext cx="11466533" cy="46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22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3284" y="128936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Student</a:t>
            </a:r>
            <a:r>
              <a:rPr lang="pt-BR" dirty="0" smtClean="0"/>
              <a:t>-Newman-</a:t>
            </a:r>
            <a:r>
              <a:rPr lang="pt-BR" dirty="0" err="1" smtClean="0"/>
              <a:t>Keuls</a:t>
            </a:r>
            <a:r>
              <a:rPr lang="pt-BR" dirty="0" smtClean="0"/>
              <a:t> (SNK)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7091" y="1330923"/>
            <a:ext cx="11547986" cy="1662369"/>
          </a:xfrm>
        </p:spPr>
        <p:txBody>
          <a:bodyPr/>
          <a:lstStyle/>
          <a:p>
            <a:r>
              <a:rPr lang="pt-BR" dirty="0"/>
              <a:t>Teste semelhante ao teste de Duncan:</a:t>
            </a:r>
          </a:p>
          <a:p>
            <a:pPr lvl="1"/>
            <a:r>
              <a:rPr lang="pt-BR" dirty="0" smtClean="0"/>
              <a:t>Teste utilizado para testar qualquer contraste entre duas médias.</a:t>
            </a:r>
          </a:p>
          <a:p>
            <a:pPr lvl="1"/>
            <a:r>
              <a:rPr lang="pt-BR" dirty="0" smtClean="0"/>
              <a:t>Pré-requisito (teste exato): Todos os tratamentos devem possuir mesmo número de repetições.</a:t>
            </a:r>
          </a:p>
          <a:p>
            <a:endParaRPr lang="pt-BR" dirty="0" smtClean="0"/>
          </a:p>
          <a:p>
            <a:endParaRPr lang="pt-BR" dirty="0" smtClean="0"/>
          </a:p>
          <a:p>
            <a:pPr marL="914400" lvl="2" indent="0"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664834" y="2658007"/>
                <a:ext cx="2155334" cy="403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834" y="2658007"/>
                <a:ext cx="2155334" cy="403828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4582401" y="3222190"/>
                <a:ext cx="2167901" cy="403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401" y="3222190"/>
                <a:ext cx="2167901" cy="403828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258097" y="3438794"/>
            <a:ext cx="11606980" cy="926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/>
              <p:cNvSpPr/>
              <p:nvPr/>
            </p:nvSpPr>
            <p:spPr>
              <a:xfrm>
                <a:off x="3499232" y="4612508"/>
                <a:ext cx="4132578" cy="396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𝑎𝑚𝑝𝑙𝑖𝑡𝑢𝑑𝑒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𝑒𝑠𝑡𝑢𝑑𝑒𝑛𝑡𝑖𝑧𝑎𝑑𝑎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Retâ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32" y="4612508"/>
                <a:ext cx="4132578" cy="396006"/>
              </a:xfrm>
              <a:prstGeom prst="rect">
                <a:avLst/>
              </a:prstGeom>
              <a:blipFill>
                <a:blip r:embed="rId4"/>
                <a:stretch>
                  <a:fillRect r="-295"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3438433" y="4145898"/>
            <a:ext cx="4455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/>
              <a:t>Teste de Duncan </a:t>
            </a:r>
            <a:r>
              <a:rPr lang="pt-BR" sz="2800" i="1" dirty="0" err="1" smtClean="0"/>
              <a:t>vs</a:t>
            </a:r>
            <a:r>
              <a:rPr lang="pt-BR" sz="2800" dirty="0" smtClean="0"/>
              <a:t> Teste SNK</a:t>
            </a:r>
            <a:endParaRPr lang="pt-BR" sz="2800" dirty="0"/>
          </a:p>
        </p:txBody>
      </p:sp>
      <p:sp>
        <p:nvSpPr>
          <p:cNvPr id="5" name="Seta para Baixo 4"/>
          <p:cNvSpPr/>
          <p:nvPr/>
        </p:nvSpPr>
        <p:spPr>
          <a:xfrm>
            <a:off x="4990334" y="5118925"/>
            <a:ext cx="752167" cy="7521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3617822" y="5981503"/>
            <a:ext cx="3752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/>
              <a:t>Tabela do teste de </a:t>
            </a:r>
            <a:r>
              <a:rPr lang="pt-BR" sz="2800" dirty="0" err="1" smtClean="0"/>
              <a:t>Tukey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406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968035" y="33018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Aplicação do teste SNK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4633" y="2705266"/>
            <a:ext cx="10515600" cy="983943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2º: Calculo da diferença mínima significativa: DMS (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Processo realizado por etapas – Inicia com o contraste  </a:t>
            </a:r>
          </a:p>
          <a:p>
            <a:pPr lvl="1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4289765" y="3665629"/>
                <a:ext cx="382566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765" y="3665629"/>
                <a:ext cx="3825663" cy="81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77586" y="5537432"/>
                <a:ext cx="2801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ú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mero</m:t>
                    </m:r>
                    <m: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tratamentos</m:t>
                    </m:r>
                  </m:oMath>
                </a14:m>
                <a:r>
                  <a:rPr lang="pt-BR" b="0" dirty="0" smtClean="0">
                    <a:ea typeface="Cambria Math" panose="020405030504060302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86" y="5537432"/>
                <a:ext cx="2801536" cy="369332"/>
              </a:xfrm>
              <a:prstGeom prst="rect">
                <a:avLst/>
              </a:prstGeom>
              <a:blipFill>
                <a:blip r:embed="rId3"/>
                <a:stretch>
                  <a:fillRect t="-8197" r="-130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777586" y="5924065"/>
                <a:ext cx="3566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𝑙𝑖𝑏𝑒𝑟𝑑𝑎𝑑𝑒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86" y="5924065"/>
                <a:ext cx="35661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77586" y="6293397"/>
                <a:ext cx="27937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𝑣𝑒𝑙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𝑠𝑖𝑔𝑛𝑖𝑓𝑖𝑐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𝑛𝑐𝑖𝑎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86" y="6293397"/>
                <a:ext cx="2793714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838199" y="4621966"/>
                <a:ext cx="8947356" cy="396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𝑎𝑚𝑝𝑙𝑖𝑡𝑢𝑑𝑒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𝑒𝑠𝑡𝑢𝑑𝑒𝑛𝑡𝑖𝑧𝑎𝑑𝑎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𝑇𝑎𝑏𝑒𝑙𝑎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𝑡𝑒𝑠𝑡𝑒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𝑇𝑢𝑘𝑒𝑦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pt-B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𝐷𝑢𝑛𝑐𝑎𝑛</m:t>
                      </m:r>
                      <m:r>
                        <a:rPr lang="pt-B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</m:t>
                      </m:r>
                      <m:r>
                        <a:rPr lang="pt-B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𝑆𝑁𝐾</m:t>
                      </m:r>
                      <m:r>
                        <a:rPr lang="pt-B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);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621966"/>
                <a:ext cx="8947356" cy="396006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14633" y="1391866"/>
            <a:ext cx="10515600" cy="504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1</a:t>
            </a:r>
            <a:r>
              <a:rPr lang="pt-BR" dirty="0" smtClean="0"/>
              <a:t>º: Ordenar as médias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38199" y="5093036"/>
                <a:ext cx="8534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𝑉𝑎𝑟𝑖𝑎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𝑐𝑜𝑛𝑓𝑜𝑟𝑚𝑒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ú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𝑚𝑒𝑟𝑜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𝑑𝑖𝑎𝑠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𝑒𝑛𝑐𝑜𝑙𝑣𝑖𝑑𝑎𝑠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𝑒𝑛𝑡𝑟𝑒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é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𝑑𝑖𝑎𝑠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𝑐𝑜𝑛𝑡𝑟𝑎𝑠𝑡𝑒𝑠</m:t>
                    </m:r>
                  </m:oMath>
                </a14:m>
                <a:r>
                  <a:rPr lang="pt-BR" dirty="0" smtClean="0">
                    <a:solidFill>
                      <a:schemeClr val="tx1"/>
                    </a:solidFill>
                  </a:rPr>
                  <a:t>.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093036"/>
                <a:ext cx="853483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8865577" y="3020771"/>
                <a:ext cx="332642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𝑥𝑖𝑚𝑎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𝑛𝑖𝑚𝑎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577" y="3020771"/>
                <a:ext cx="3326423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8865577" y="3423815"/>
                <a:ext cx="20898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577" y="3423815"/>
                <a:ext cx="2089866" cy="400110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100997"/>
              </p:ext>
            </p:extLst>
          </p:nvPr>
        </p:nvGraphicFramePr>
        <p:xfrm>
          <a:off x="10534290" y="164196"/>
          <a:ext cx="1512000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127190418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63354254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1677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7220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17109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63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3234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8862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072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0704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585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18630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3581"/>
                  </a:ext>
                </a:extLst>
              </a:tr>
            </a:tbl>
          </a:graphicData>
        </a:graphic>
      </p:graphicFrame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77267"/>
              </p:ext>
            </p:extLst>
          </p:nvPr>
        </p:nvGraphicFramePr>
        <p:xfrm>
          <a:off x="8066858" y="164196"/>
          <a:ext cx="1497252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252">
                  <a:extLst>
                    <a:ext uri="{9D8B030D-6E8A-4147-A177-3AD203B41FA5}">
                      <a16:colId xmlns:a16="http://schemas.microsoft.com/office/drawing/2014/main" val="307619524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36095677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35448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052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1353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9082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17199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80193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1488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4407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2450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8612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97812"/>
                  </a:ext>
                </a:extLst>
              </a:tr>
            </a:tbl>
          </a:graphicData>
        </a:graphic>
      </p:graphicFrame>
      <p:sp>
        <p:nvSpPr>
          <p:cNvPr id="16" name="Seta para a Direita 15"/>
          <p:cNvSpPr/>
          <p:nvPr/>
        </p:nvSpPr>
        <p:spPr>
          <a:xfrm>
            <a:off x="9703326" y="1135006"/>
            <a:ext cx="741651" cy="523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92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332108" y="162355"/>
            <a:ext cx="3129116" cy="504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Exemplo: 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221357" y="2215058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221357" y="1116259"/>
            <a:ext cx="33193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/>
          </p:nvPr>
        </p:nvGraphicFramePr>
        <p:xfrm>
          <a:off x="3738708" y="1348879"/>
          <a:ext cx="1512000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127190418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63354254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1677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7220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17109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63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3234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8862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072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0704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585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18630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3581"/>
                  </a:ext>
                </a:extLst>
              </a:tr>
            </a:tbl>
          </a:graphicData>
        </a:graphic>
      </p:graphicFrame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221357" y="688556"/>
            <a:ext cx="10515600" cy="504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/>
              <a:t>1</a:t>
            </a:r>
            <a:r>
              <a:rPr lang="pt-BR" sz="2000" dirty="0" smtClean="0"/>
              <a:t>º: Ordenar as médias</a:t>
            </a:r>
            <a:endParaRPr lang="pt-BR" sz="2000" dirty="0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21357" y="4065280"/>
            <a:ext cx="5384408" cy="156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 smtClean="0"/>
              <a:t>2º: Calculo da diferença mínima significativa: DMS (</a:t>
            </a:r>
            <a:r>
              <a:rPr lang="el-G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000" dirty="0" smtClean="0"/>
              <a:t>) para contraste que abrange 10 médias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600" dirty="0" smtClean="0"/>
              <a:t>Contraste envolvendo 10 médias:</a:t>
            </a:r>
          </a:p>
          <a:p>
            <a:pPr marL="457200" lvl="1" indent="0">
              <a:buNone/>
            </a:pP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3888869" y="4583061"/>
                <a:ext cx="12116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69" y="4583061"/>
                <a:ext cx="1211677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6"/>
          <a:srcRect r="7775"/>
          <a:stretch/>
        </p:blipFill>
        <p:spPr>
          <a:xfrm>
            <a:off x="5533320" y="609753"/>
            <a:ext cx="6469476" cy="5614066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5533319" y="4358149"/>
            <a:ext cx="6321989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11442353" y="1681317"/>
            <a:ext cx="412955" cy="2853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73250" y="5065581"/>
                <a:ext cx="2036520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d>
                            <m:dPr>
                              <m:ctrlP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10;18;0,05</m:t>
                              </m:r>
                            </m:e>
                          </m:d>
                        </m:sub>
                      </m:sSub>
                      <m:r>
                        <a:rPr lang="pt-B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=5,07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0" y="5065581"/>
                <a:ext cx="2036520" cy="388889"/>
              </a:xfrm>
              <a:prstGeom prst="rect">
                <a:avLst/>
              </a:prstGeom>
              <a:blipFill>
                <a:blip r:embed="rId7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161740" y="5559233"/>
                <a:ext cx="5082096" cy="729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6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sz="16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10;18;0,05</m:t>
                          </m:r>
                          <m:r>
                            <a:rPr lang="pt-BR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=5,07∗</m:t>
                      </m:r>
                      <m:rad>
                        <m:radPr>
                          <m:degHide m:val="on"/>
                          <m:ctrlPr>
                            <a:rPr lang="pt-BR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=1291,81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40" y="5559233"/>
                <a:ext cx="5082096" cy="7291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ângulo 22"/>
          <p:cNvSpPr/>
          <p:nvPr/>
        </p:nvSpPr>
        <p:spPr>
          <a:xfrm>
            <a:off x="11442352" y="4332339"/>
            <a:ext cx="412955" cy="2507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3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04176"/>
              </p:ext>
            </p:extLst>
          </p:nvPr>
        </p:nvGraphicFramePr>
        <p:xfrm>
          <a:off x="1397011" y="977545"/>
          <a:ext cx="8599420" cy="283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99373446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50488985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84041072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1039561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111718648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74851377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4604335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87246745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140328811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5935136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4131298022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5982359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50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46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1173.3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1576.3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1628.3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7793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1156.0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1559.0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1611.0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1659.7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2531.3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76314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1198.0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1298.7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05167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88996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594.0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05722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1375.3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4871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24888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1686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871.7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25237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3678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7395486" y="543131"/>
                <a:ext cx="3606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=5600,7−3052=2548,7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486" y="543131"/>
                <a:ext cx="3606308" cy="246221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904569" y="4125790"/>
            <a:ext cx="10097226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/>
              <a:t>3º: Comparar a estimativa do contraste, em valor absoluto, com a diferença mínima significativa (</a:t>
            </a:r>
            <a:r>
              <a:rPr lang="el-G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400" dirty="0" smtClean="0"/>
              <a:t>).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510549" y="4900710"/>
                <a:ext cx="22201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l-GR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549" y="4900710"/>
                <a:ext cx="222016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944525" y="5428582"/>
                <a:ext cx="26495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2548,7&gt;</m:t>
                      </m:r>
                      <m:r>
                        <a:rPr lang="pt-BR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1291,81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525" y="5428582"/>
                <a:ext cx="264950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510549" y="5909674"/>
                <a:ext cx="2958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𝑃𝑜𝑟𝑡𝑎𝑛𝑡𝑜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549" y="5909674"/>
                <a:ext cx="2958374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2"/>
              <p:cNvSpPr txBox="1">
                <a:spLocks/>
              </p:cNvSpPr>
              <p:nvPr/>
            </p:nvSpPr>
            <p:spPr>
              <a:xfrm>
                <a:off x="904568" y="30121"/>
                <a:ext cx="10515600" cy="381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400" dirty="0" smtClean="0"/>
                  <a:t>2º: Para contrastes que abrangem 10 médias - Obter o valor do contraste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pt-BR" sz="2400" dirty="0" smtClean="0"/>
                  <a:t>) em valor absoluto.</a:t>
                </a:r>
                <a:endParaRPr lang="pt-BR" sz="2400" dirty="0"/>
              </a:p>
            </p:txBody>
          </p:sp>
        </mc:Choice>
        <mc:Fallback xmlns="">
          <p:sp>
            <p:nvSpPr>
              <p:cNvPr id="13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8" y="30121"/>
                <a:ext cx="10515600" cy="381509"/>
              </a:xfrm>
              <a:prstGeom prst="rect">
                <a:avLst/>
              </a:prstGeom>
              <a:blipFill>
                <a:blip r:embed="rId6"/>
                <a:stretch>
                  <a:fillRect l="-870" t="-22222" b="-1317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3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2"/>
          <a:srcRect r="7775"/>
          <a:stretch/>
        </p:blipFill>
        <p:spPr>
          <a:xfrm>
            <a:off x="5623128" y="620837"/>
            <a:ext cx="6469476" cy="5614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294128" y="1931008"/>
                <a:ext cx="1953163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d>
                            <m:dPr>
                              <m:ctrlPr>
                                <a:rPr lang="pt-B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9;18;0,05</m:t>
                              </m:r>
                            </m:e>
                          </m:d>
                        </m:sub>
                      </m:sSub>
                      <m:r>
                        <a:rPr lang="pt-B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=4,96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8" y="1931008"/>
                <a:ext cx="1953163" cy="388889"/>
              </a:xfrm>
              <a:prstGeom prst="rect">
                <a:avLst/>
              </a:prstGeom>
              <a:blipFill>
                <a:blip r:embed="rId3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404822" y="2342020"/>
                <a:ext cx="343222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4,96∗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=1263,78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22" y="2342020"/>
                <a:ext cx="3432222" cy="818366"/>
              </a:xfrm>
              <a:prstGeom prst="rect">
                <a:avLst/>
              </a:prstGeom>
              <a:blipFill>
                <a:blip r:embed="rId4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ela 12"/>
          <p:cNvGraphicFramePr>
            <a:graphicFrameLocks noGrp="1"/>
          </p:cNvGraphicFramePr>
          <p:nvPr>
            <p:extLst/>
          </p:nvPr>
        </p:nvGraphicFramePr>
        <p:xfrm>
          <a:off x="4081223" y="862173"/>
          <a:ext cx="1512000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127190418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63354254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1677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7220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17109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63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3234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8862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072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0704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585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18630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3581"/>
                  </a:ext>
                </a:extLst>
              </a:tr>
            </a:tbl>
          </a:graphicData>
        </a:graphic>
      </p:graphicFrame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21357" y="142209"/>
            <a:ext cx="5029351" cy="156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 smtClean="0"/>
              <a:t>Calculo da diferença mínima significativa: DMS (</a:t>
            </a:r>
            <a:r>
              <a:rPr lang="el-G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000" dirty="0" smtClean="0"/>
              <a:t>) para </a:t>
            </a:r>
            <a:r>
              <a:rPr lang="pt-BR" sz="2000" dirty="0" err="1" smtClean="0"/>
              <a:t>constrastes</a:t>
            </a:r>
            <a:r>
              <a:rPr lang="pt-BR" sz="2000" dirty="0" smtClean="0"/>
              <a:t> que abrangem 9 médias.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600" dirty="0" smtClean="0"/>
              <a:t>Contraste envolvendo 10 médias:</a:t>
            </a:r>
          </a:p>
          <a:p>
            <a:pPr marL="457200" lvl="1" indent="0">
              <a:buNone/>
            </a:pP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155293" y="1030998"/>
                <a:ext cx="12116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3" y="1030998"/>
                <a:ext cx="121167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1155293" y="1345097"/>
                <a:ext cx="12112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3" y="1345097"/>
                <a:ext cx="1211229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88865" y="4309126"/>
                <a:ext cx="47896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=5600,7 −3923,7=1677,0&gt;</m:t>
                      </m:r>
                      <m:r>
                        <a:rPr lang="pt-B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1263,</m:t>
                      </m:r>
                      <m:r>
                        <m:rPr>
                          <m:nor/>
                        </m:rPr>
                        <a:rPr lang="pt-BR" sz="1600" dirty="0"/>
                        <m:t>78</m:t>
                      </m:r>
                    </m:oMath>
                  </m:oMathPara>
                </a14:m>
                <a:endParaRPr lang="pt-BR" sz="1600" dirty="0"/>
              </a:p>
              <a:p>
                <a:endParaRPr lang="pt-BR" sz="16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" y="4309126"/>
                <a:ext cx="478964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188865" y="4699548"/>
                <a:ext cx="46349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=5583,3 −3052=2531,3&gt;</m:t>
                      </m:r>
                      <m:r>
                        <a:rPr lang="pt-B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1263,</m:t>
                      </m:r>
                      <m:r>
                        <m:rPr>
                          <m:nor/>
                        </m:rPr>
                        <a:rPr lang="pt-BR" sz="1600" dirty="0"/>
                        <m:t>78</m:t>
                      </m:r>
                    </m:oMath>
                  </m:oMathPara>
                </a14:m>
                <a:endParaRPr lang="pt-BR" sz="1600" dirty="0"/>
              </a:p>
              <a:p>
                <a:endParaRPr lang="pt-BR" sz="16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" y="4699548"/>
                <a:ext cx="463492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71284" y="3583937"/>
            <a:ext cx="5466735" cy="381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dirty="0" smtClean="0"/>
              <a:t>Para contrastes que abrangem 9 médias Obter o valor do contraste em valor absoluto.</a:t>
            </a:r>
            <a:endParaRPr lang="pt-BR" sz="2000" dirty="0"/>
          </a:p>
        </p:txBody>
      </p:sp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71284" y="5121571"/>
            <a:ext cx="5466735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dirty="0" smtClean="0"/>
              <a:t>Comparar a estimativa do contraste, em valor absoluto, com a diferença mínima significativa (</a:t>
            </a:r>
            <a:r>
              <a:rPr lang="el-G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000" dirty="0" smtClean="0"/>
              <a:t>).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1227364" y="5865571"/>
                <a:ext cx="22783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𝑃𝑜𝑟𝑡𝑎𝑛𝑡𝑜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364" y="5865571"/>
                <a:ext cx="22783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228766" y="6193261"/>
                <a:ext cx="23312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𝑃𝑜𝑟𝑡𝑎𝑛𝑡𝑜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66" y="6193261"/>
                <a:ext cx="23312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5623128" y="4358149"/>
            <a:ext cx="5626032" cy="197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10836205" y="1701534"/>
            <a:ext cx="412955" cy="2853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10866110" y="4331387"/>
            <a:ext cx="412955" cy="2507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987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300374"/>
                  </p:ext>
                </p:extLst>
              </p:nvPr>
            </p:nvGraphicFramePr>
            <p:xfrm>
              <a:off x="310390" y="82050"/>
              <a:ext cx="3024000" cy="253809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3954937580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411104985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1092827737"/>
                        </a:ext>
                      </a:extLst>
                    </a:gridCol>
                  </a:tblGrid>
                  <a:tr h="139127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;18;0,05)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i="1" u="none" strike="noStrike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4143928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1186745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954022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06049649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0659584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50211288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8628185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71967187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3.61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00419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2.97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07211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300374"/>
                  </p:ext>
                </p:extLst>
              </p:nvPr>
            </p:nvGraphicFramePr>
            <p:xfrm>
              <a:off x="310390" y="82050"/>
              <a:ext cx="3024000" cy="253809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3954937580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3411104985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1092827737"/>
                        </a:ext>
                      </a:extLst>
                    </a:gridCol>
                  </a:tblGrid>
                  <a:tr h="27495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602" t="-2222" r="-201205" b="-8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101212" t="-2222" r="-102424" b="-8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200000" t="-2222" r="-1807" b="-8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143928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1186745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954022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06049649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0659584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5021128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86281852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719671872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3.61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004195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2.97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072115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3526212" y="82050"/>
          <a:ext cx="8599420" cy="283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99373446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50488985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84041072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1039561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111718648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74851377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94604335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872467453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1403288110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3059351369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4131298022"/>
                    </a:ext>
                  </a:extLst>
                </a:gridCol>
                <a:gridCol w="708742">
                  <a:extLst>
                    <a:ext uri="{9D8B030D-6E8A-4147-A177-3AD203B41FA5}">
                      <a16:colId xmlns:a16="http://schemas.microsoft.com/office/drawing/2014/main" val="25982359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45025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4638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1173.3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1576.3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1628.3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97793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1156.0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1559.0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1611.0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1659.7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2531.3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76314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1198.0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1298.7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05167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88996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594.0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1465.7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05722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403.0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455.0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1375.3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4871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24888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1686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871.7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25237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367813"/>
                  </a:ext>
                </a:extLst>
              </a:tr>
            </a:tbl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7042" y="2916690"/>
            <a:ext cx="4227870" cy="381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dirty="0" smtClean="0"/>
              <a:t>Obtenção dos contrastes: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2354659"/>
                  </p:ext>
                </p:extLst>
              </p:nvPr>
            </p:nvGraphicFramePr>
            <p:xfrm>
              <a:off x="27042" y="3213235"/>
              <a:ext cx="12132000" cy="3564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427257401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228449695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359185671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60001363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203279544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1557752121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13594456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90661896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55807257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22206463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975796465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48000841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176696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819768119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53321801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7106166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11588681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12052485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7630378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451710356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468196026"/>
                        </a:ext>
                      </a:extLst>
                    </a:gridCol>
                  </a:tblGrid>
                  <a:tr h="324000"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3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i="1" u="none" strike="noStrike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8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Cultivares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758376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9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5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extLst>
                      <a:ext uri="{0D108BD9-81ED-4DB2-BD59-A6C34878D82A}">
                        <a16:rowId xmlns:a16="http://schemas.microsoft.com/office/drawing/2014/main" val="30428622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10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1291.8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2548.7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973517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1263.8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1677.0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2531.3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54529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1228.1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1628.3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1659.7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2170.3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167929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1189.9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1576.3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1611.0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1298.7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m10-m6=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1545.3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19723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6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1144.0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1559.0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1250.0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673.7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66934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1090.5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1156.0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1198.0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17297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4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1019.2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8792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3.61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919.8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m1-m4=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378.3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704.7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495608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2.97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m1-m9=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m9-m4=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361.0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m8-m6=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871.7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37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2354659"/>
                  </p:ext>
                </p:extLst>
              </p:nvPr>
            </p:nvGraphicFramePr>
            <p:xfrm>
              <a:off x="27042" y="3213235"/>
              <a:ext cx="12132000" cy="3564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427257401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228449695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359185671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60001363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203279544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1557752121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13594456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90661896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55807257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22206463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975796465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48000841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176696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819768119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53321801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7106166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11588681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12052485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7630378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451710356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468196026"/>
                        </a:ext>
                      </a:extLst>
                    </a:gridCol>
                  </a:tblGrid>
                  <a:tr h="324000"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5" t="-943" r="-3277966" b="-45849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95" t="-943" r="-3177966" b="-45849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3373" t="-943" r="-2159036" b="-458491"/>
                          </a:stretch>
                        </a:blipFill>
                      </a:tcPr>
                    </a:tc>
                    <a:tc gridSpan="18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Cultivares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758376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9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5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extLst>
                      <a:ext uri="{0D108BD9-81ED-4DB2-BD59-A6C34878D82A}">
                        <a16:rowId xmlns:a16="http://schemas.microsoft.com/office/drawing/2014/main" val="30428622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10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1291.8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2548.7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973517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1263.8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1677.0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2531.3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54529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1228.1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1628.3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1659.7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2170.3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167929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1189.9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1576.3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1611.0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1298.7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m10-m6=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1545.3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19723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6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1144.0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1559.0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1250.0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673.7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66934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1090.5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1156.0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1198.0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17297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4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1019.2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8792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3.61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919.8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m1-m4=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378.3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704.7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495608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2.97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m1-m9=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m9-m4=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361.0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m4-m10=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m3-m8=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m8-m6=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871.7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377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7845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7042" y="3742600"/>
            <a:ext cx="4227870" cy="381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000" dirty="0" smtClean="0"/>
              <a:t>Tomada de decisão:</a:t>
            </a:r>
            <a:endParaRPr lang="pt-BR" sz="20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5860"/>
              </p:ext>
            </p:extLst>
          </p:nvPr>
        </p:nvGraphicFramePr>
        <p:xfrm>
          <a:off x="5709566" y="3850468"/>
          <a:ext cx="3291348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r>
                        <a:rPr lang="pt-BR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</a:t>
                      </a:r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579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</a:tbl>
          </a:graphicData>
        </a:graphic>
      </p:graphicFrame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465442" y="3687449"/>
            <a:ext cx="454739" cy="2761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9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10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7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2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 smtClean="0"/>
              <a:t>8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 dirty="0"/>
              <a:t>6</a:t>
            </a:r>
          </a:p>
        </p:txBody>
      </p:sp>
      <p:cxnSp>
        <p:nvCxnSpPr>
          <p:cNvPr id="5" name="Conector reto 4"/>
          <p:cNvCxnSpPr/>
          <p:nvPr/>
        </p:nvCxnSpPr>
        <p:spPr>
          <a:xfrm>
            <a:off x="2920181" y="3742600"/>
            <a:ext cx="0" cy="15661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3057833" y="4083253"/>
            <a:ext cx="0" cy="899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3210233" y="4412634"/>
            <a:ext cx="0" cy="11401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3377382" y="4646151"/>
            <a:ext cx="0" cy="18027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3559279" y="4982701"/>
            <a:ext cx="0" cy="14661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3755924" y="5308721"/>
            <a:ext cx="0" cy="11401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3945194" y="5547519"/>
            <a:ext cx="0" cy="12237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4154130" y="5836240"/>
            <a:ext cx="0" cy="61264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2432256" y="4061130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2423039" y="4412634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2432256" y="4982701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2432256" y="5308721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2423038" y="5547519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2432256" y="4653933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2423037" y="5836240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2423036" y="6211888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2423035" y="6449296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>
            <a:off x="2465442" y="3744433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2423034" y="6771302"/>
            <a:ext cx="227247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a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311721"/>
                  </p:ext>
                </p:extLst>
              </p:nvPr>
            </p:nvGraphicFramePr>
            <p:xfrm>
              <a:off x="27042" y="95105"/>
              <a:ext cx="12132000" cy="3564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427257401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228449695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359185671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60001363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203279544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1557752121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13594456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90661896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55807257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22206463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975796465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48000841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176696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819768119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53321801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7106166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11588681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12052485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7630378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451710356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468196026"/>
                        </a:ext>
                      </a:extLst>
                    </a:gridCol>
                  </a:tblGrid>
                  <a:tr h="324000"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3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i="1" u="none" strike="noStrike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8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Cultivares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758376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9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5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extLst>
                      <a:ext uri="{0D108BD9-81ED-4DB2-BD59-A6C34878D82A}">
                        <a16:rowId xmlns:a16="http://schemas.microsoft.com/office/drawing/2014/main" val="30428622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10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1291.8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2548.7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973517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1263.8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1677.0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2531.3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54529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1228.1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1628.3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1659.7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2170.3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167929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1189.9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1576.3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1611.0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1298.7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m10-m6=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1545.3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19723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6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1144.0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1559.0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1250.0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m10-m8=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673.7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66934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1090.5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m1-m5=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1156.0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1198.0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m10-m3=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m5-m8=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17297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4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1019.2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m1-m10=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m4-m7=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m10-m2=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m5-m3=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m7-m8=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m2-m6=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8792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3.61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919.8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m1-m4=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378.3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m9-m10=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m4-m5=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704.7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m10-m7=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m5-m2=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m7-m3=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m2-m8=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495608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2.97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m1-m9=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m9-m4=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361.0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m4-m10=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m10-m5=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m5-m7=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m7-m2=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m2-m3=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m3-m8=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m8-m6=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871.7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37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a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311721"/>
                  </p:ext>
                </p:extLst>
              </p:nvPr>
            </p:nvGraphicFramePr>
            <p:xfrm>
              <a:off x="27042" y="95105"/>
              <a:ext cx="12132000" cy="3564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4272574014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228449695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359185671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60001363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203279544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1557752121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13594456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90661896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558072579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22206463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975796465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480008418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176696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819768119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533218017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71061665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11588681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112052485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7630378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451710356"/>
                        </a:ext>
                      </a:extLst>
                    </a:gridCol>
                    <a:gridCol w="504000">
                      <a:extLst>
                        <a:ext uri="{9D8B030D-6E8A-4147-A177-3AD203B41FA5}">
                          <a16:colId xmlns:a16="http://schemas.microsoft.com/office/drawing/2014/main" val="1468196026"/>
                        </a:ext>
                      </a:extLst>
                    </a:gridCol>
                  </a:tblGrid>
                  <a:tr h="324000"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95" t="-935" r="-3277966" b="-45420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695" t="-935" r="-3177966" b="-45420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3373" t="-935" r="-2159036" b="-454206"/>
                          </a:stretch>
                        </a:blipFill>
                      </a:tcPr>
                    </a:tc>
                    <a:tc gridSpan="18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Cultivares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7583761"/>
                      </a:ext>
                    </a:extLst>
                  </a:tr>
                  <a:tr h="324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9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4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10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5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/>
                    </a:tc>
                    <a:extLst>
                      <a:ext uri="{0D108BD9-81ED-4DB2-BD59-A6C34878D82A}">
                        <a16:rowId xmlns:a16="http://schemas.microsoft.com/office/drawing/2014/main" val="30428622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10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1291.8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2548.7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973517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9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1263.8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1677.0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2531.3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54529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8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1228.1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1628.3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1659.7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2170.3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167929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7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1189.9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m1-m2=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1576.3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m9-m3=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1611.0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m4-m8=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1298.7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m10-m6=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1545.3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019723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6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1144.0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1559.0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m4-m3=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1250.0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m10-m8=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673.7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66934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5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1090.5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m1-m5=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1083.0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m9-m7=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1156.0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m4-m2=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1198.0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m10-m3=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m5-m8=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8172979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4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1019.2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m1-m10=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m9-m5=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1065.7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m4-m7=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m10-m2=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m5-m3=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545.3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m7-m8=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m2-m6=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972.3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8792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>
                              <a:effectLst/>
                            </a:rPr>
                            <a:t>3</a:t>
                          </a:r>
                          <a:endParaRPr lang="pt-B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3.61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919.8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m1-m4=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378.3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m9-m10=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986.0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m4-m5=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704.7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m10-m7=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170.0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m5-m2=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493.3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m7-m3=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m2-m8=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m3-m6=</a:t>
                          </a:r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1495608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dirty="0">
                              <a:effectLst/>
                            </a:rPr>
                            <a:t>2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2.97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756.7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m1-m9=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m9-m4=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361.0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m4-m10=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m10-m5=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m5-m7=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90.3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m7-m2=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403.0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m2-m3=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52.0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kern="12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m3-m8=</a:t>
                          </a:r>
                          <a:endParaRPr lang="pt-BR" sz="13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48.7</a:t>
                          </a: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300" u="none" strike="noStrike" dirty="0" smtClean="0">
                              <a:effectLst/>
                            </a:rPr>
                            <a:t>m8-m6=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300" u="none" strike="noStrike" dirty="0">
                              <a:effectLst/>
                            </a:rPr>
                            <a:t>871.7</a:t>
                          </a:r>
                          <a:endParaRPr lang="pt-B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32" marR="6132" marT="6132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01377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1823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4822" y="253568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Student</a:t>
            </a:r>
            <a:r>
              <a:rPr lang="pt-BR" dirty="0" smtClean="0"/>
              <a:t>-Newman-</a:t>
            </a:r>
            <a:r>
              <a:rPr lang="pt-BR" dirty="0" err="1" smtClean="0"/>
              <a:t>Keuls</a:t>
            </a:r>
            <a:r>
              <a:rPr lang="pt-BR" dirty="0" smtClean="0"/>
              <a:t> (SNK)</a:t>
            </a:r>
            <a:endParaRPr lang="pt-BR" dirty="0"/>
          </a:p>
        </p:txBody>
      </p:sp>
      <p:pic>
        <p:nvPicPr>
          <p:cNvPr id="7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95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74822" y="25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mtClean="0"/>
              <a:t>Teste de Student-Newman-Keuls (SNK)</a:t>
            </a:r>
            <a:endParaRPr lang="pt-BR" dirty="0"/>
          </a:p>
        </p:txBody>
      </p:sp>
      <p:pic>
        <p:nvPicPr>
          <p:cNvPr id="8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641" y="2519425"/>
            <a:ext cx="4506918" cy="318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2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13632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Estudos Pormenorizados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05232"/>
            <a:ext cx="10515600" cy="4871731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Tratamento quantitativo – Regressão</a:t>
            </a:r>
          </a:p>
          <a:p>
            <a:pPr lvl="1"/>
            <a:r>
              <a:rPr lang="pt-BR" dirty="0" smtClean="0"/>
              <a:t>Linear</a:t>
            </a:r>
          </a:p>
          <a:p>
            <a:pPr lvl="1"/>
            <a:r>
              <a:rPr lang="pt-BR" dirty="0" smtClean="0"/>
              <a:t>Quadrática</a:t>
            </a:r>
          </a:p>
          <a:p>
            <a:pPr lvl="1"/>
            <a:r>
              <a:rPr lang="pt-BR" dirty="0" smtClean="0"/>
              <a:t>Cúbica</a:t>
            </a:r>
          </a:p>
          <a:p>
            <a:pPr lvl="1"/>
            <a:r>
              <a:rPr lang="pt-BR" dirty="0" smtClean="0"/>
              <a:t>Bissegmentada</a:t>
            </a:r>
          </a:p>
          <a:p>
            <a:endParaRPr lang="pt-BR" dirty="0"/>
          </a:p>
          <a:p>
            <a:r>
              <a:rPr lang="pt-BR" dirty="0" smtClean="0"/>
              <a:t>Tratamento qualitativo – Procedimentos de comparações múltiplas</a:t>
            </a:r>
          </a:p>
          <a:p>
            <a:pPr lvl="1"/>
            <a:r>
              <a:rPr lang="pt-BR" dirty="0" smtClean="0"/>
              <a:t>Testes de médias </a:t>
            </a:r>
          </a:p>
          <a:p>
            <a:pPr lvl="2"/>
            <a:r>
              <a:rPr lang="pt-BR" dirty="0" err="1" smtClean="0"/>
              <a:t>Tukey</a:t>
            </a:r>
            <a:endParaRPr lang="pt-BR" dirty="0" smtClean="0"/>
          </a:p>
          <a:p>
            <a:pPr lvl="2"/>
            <a:r>
              <a:rPr lang="pt-BR" dirty="0" smtClean="0"/>
              <a:t>Duncan</a:t>
            </a:r>
          </a:p>
          <a:p>
            <a:pPr lvl="2"/>
            <a:r>
              <a:rPr lang="pt-BR" dirty="0" err="1" smtClean="0"/>
              <a:t>Student</a:t>
            </a:r>
            <a:r>
              <a:rPr lang="pt-BR" dirty="0" smtClean="0"/>
              <a:t>-Newman-</a:t>
            </a:r>
            <a:r>
              <a:rPr lang="pt-BR" dirty="0" err="1" smtClean="0"/>
              <a:t>Keuls</a:t>
            </a:r>
            <a:r>
              <a:rPr lang="pt-BR" dirty="0" smtClean="0"/>
              <a:t> (SNK)</a:t>
            </a:r>
          </a:p>
          <a:p>
            <a:pPr lvl="2"/>
            <a:r>
              <a:rPr lang="pt-BR" dirty="0" smtClean="0"/>
              <a:t>t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Teste de agrupamento de médias</a:t>
            </a:r>
          </a:p>
          <a:p>
            <a:pPr lvl="2"/>
            <a:r>
              <a:rPr lang="pt-BR" dirty="0" smtClean="0"/>
              <a:t>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r>
              <a:rPr lang="pt-BR" dirty="0" smtClean="0"/>
              <a:t> (SK)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7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4822" y="253568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Student</a:t>
            </a:r>
            <a:r>
              <a:rPr lang="pt-BR" dirty="0" smtClean="0"/>
              <a:t>-Newman-</a:t>
            </a:r>
            <a:r>
              <a:rPr lang="pt-BR" dirty="0" err="1" smtClean="0"/>
              <a:t>Keuls</a:t>
            </a:r>
            <a:r>
              <a:rPr lang="pt-BR" dirty="0" smtClean="0"/>
              <a:t> (SNK)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2" y="1690688"/>
            <a:ext cx="11625711" cy="43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0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164" y="11396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9246" y="1232574"/>
            <a:ext cx="11335004" cy="2326046"/>
          </a:xfrm>
        </p:spPr>
        <p:txBody>
          <a:bodyPr>
            <a:normAutofit/>
          </a:bodyPr>
          <a:lstStyle/>
          <a:p>
            <a:r>
              <a:rPr lang="pt-BR" sz="2400" dirty="0" smtClean="0"/>
              <a:t>Teste utilizado </a:t>
            </a:r>
            <a:r>
              <a:rPr lang="pt-BR" sz="2400" dirty="0" smtClean="0"/>
              <a:t>quando as únicas comparações que interessam são aquelas entre um determinado padrão (testemunha) e cada um dos demais tratamentos</a:t>
            </a:r>
            <a:r>
              <a:rPr lang="pt-BR" sz="2400" dirty="0" smtClean="0"/>
              <a:t>.</a:t>
            </a:r>
            <a:endParaRPr lang="pt-BR" sz="2400" dirty="0" smtClean="0"/>
          </a:p>
          <a:p>
            <a:endParaRPr lang="pt-BR" sz="2400" dirty="0" smtClean="0"/>
          </a:p>
          <a:p>
            <a:endParaRPr lang="pt-BR" sz="2400" dirty="0"/>
          </a:p>
          <a:p>
            <a:pPr lvl="2"/>
            <a:endParaRPr lang="pt-BR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 3"/>
              <p:cNvSpPr/>
              <p:nvPr/>
            </p:nvSpPr>
            <p:spPr>
              <a:xfrm>
                <a:off x="1896113" y="3995588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13" y="3995588"/>
                <a:ext cx="16544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ângulo 4"/>
              <p:cNvSpPr/>
              <p:nvPr/>
            </p:nvSpPr>
            <p:spPr>
              <a:xfrm>
                <a:off x="1867260" y="4364920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60" y="4364920"/>
                <a:ext cx="16491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/>
              <p:cNvSpPr/>
              <p:nvPr/>
            </p:nvSpPr>
            <p:spPr>
              <a:xfrm>
                <a:off x="1876532" y="5033731"/>
                <a:ext cx="1596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532" y="5033731"/>
                <a:ext cx="159678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/>
              <p:cNvSpPr/>
              <p:nvPr/>
            </p:nvSpPr>
            <p:spPr>
              <a:xfrm>
                <a:off x="1879882" y="4703648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882" y="4703648"/>
                <a:ext cx="16491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/>
              <p:cNvSpPr/>
              <p:nvPr/>
            </p:nvSpPr>
            <p:spPr>
              <a:xfrm>
                <a:off x="825356" y="2107380"/>
                <a:ext cx="2828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𝑡𝑒𝑠𝑡𝑒𝑚𝑢𝑛h𝑎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56" y="2107380"/>
                <a:ext cx="282898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ângulo 16"/>
              <p:cNvSpPr/>
              <p:nvPr/>
            </p:nvSpPr>
            <p:spPr>
              <a:xfrm>
                <a:off x="4102065" y="2107380"/>
                <a:ext cx="28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𝑡𝑒𝑠𝑡𝑒𝑚𝑢𝑛h𝑎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065" y="2107380"/>
                <a:ext cx="284109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/>
              <p:cNvSpPr/>
              <p:nvPr/>
            </p:nvSpPr>
            <p:spPr>
              <a:xfrm>
                <a:off x="289246" y="2974812"/>
                <a:ext cx="723980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400" dirty="0" smtClean="0"/>
                  <a:t>Quantos contrastes testar?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pt-BR" dirty="0" smtClean="0"/>
                  <a:t>5 </a:t>
                </a:r>
                <a:r>
                  <a:rPr lang="pt-BR" dirty="0"/>
                  <a:t>tratamentos (4 tratamentos + 1 </a:t>
                </a:r>
                <a:r>
                  <a:rPr lang="pt-BR" dirty="0" smtClean="0"/>
                  <a:t>testemunha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)</a:t>
                </a:r>
              </a:p>
            </p:txBody>
          </p:sp>
        </mc:Choice>
        <mc:Fallback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6" y="2974812"/>
                <a:ext cx="7239806" cy="738664"/>
              </a:xfrm>
              <a:prstGeom prst="rect">
                <a:avLst/>
              </a:prstGeom>
              <a:blipFill>
                <a:blip r:embed="rId8"/>
                <a:stretch>
                  <a:fillRect l="-1094" t="-6612" b="-123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ângulo 18"/>
              <p:cNvSpPr/>
              <p:nvPr/>
            </p:nvSpPr>
            <p:spPr>
              <a:xfrm>
                <a:off x="6304935" y="3354330"/>
                <a:ext cx="60173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pt-BR" dirty="0" smtClean="0"/>
                  <a:t>5 </a:t>
                </a:r>
                <a:r>
                  <a:rPr lang="pt-BR" dirty="0"/>
                  <a:t>tratamentos </a:t>
                </a:r>
                <a:r>
                  <a:rPr lang="pt-BR" dirty="0" smtClean="0"/>
                  <a:t>(3 </a:t>
                </a:r>
                <a:r>
                  <a:rPr lang="pt-BR" dirty="0"/>
                  <a:t>tratamentos + 2</a:t>
                </a:r>
                <a:r>
                  <a:rPr lang="pt-BR" dirty="0" smtClean="0"/>
                  <a:t> testemunhas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)</a:t>
                </a:r>
              </a:p>
            </p:txBody>
          </p:sp>
        </mc:Choice>
        <mc:Fallback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935" y="3354330"/>
                <a:ext cx="6017341" cy="369332"/>
              </a:xfrm>
              <a:prstGeom prst="rect">
                <a:avLst/>
              </a:prstGeom>
              <a:blipFill>
                <a:blip r:embed="rId9"/>
                <a:stretch>
                  <a:fillRect l="-811" t="-8197" r="-405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tângulo 19"/>
              <p:cNvSpPr/>
              <p:nvPr/>
            </p:nvSpPr>
            <p:spPr>
              <a:xfrm>
                <a:off x="7304447" y="4171370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447" y="4171370"/>
                <a:ext cx="16544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tângulo 20"/>
              <p:cNvSpPr/>
              <p:nvPr/>
            </p:nvSpPr>
            <p:spPr>
              <a:xfrm>
                <a:off x="7275594" y="4540702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94" y="4540702"/>
                <a:ext cx="164916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ângulo 22"/>
              <p:cNvSpPr/>
              <p:nvPr/>
            </p:nvSpPr>
            <p:spPr>
              <a:xfrm>
                <a:off x="7288216" y="4879430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16" y="4879430"/>
                <a:ext cx="16491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tângulo 23"/>
              <p:cNvSpPr/>
              <p:nvPr/>
            </p:nvSpPr>
            <p:spPr>
              <a:xfrm>
                <a:off x="9189782" y="4171370"/>
                <a:ext cx="16544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782" y="4171370"/>
                <a:ext cx="165449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tângulo 24"/>
              <p:cNvSpPr/>
              <p:nvPr/>
            </p:nvSpPr>
            <p:spPr>
              <a:xfrm>
                <a:off x="9160929" y="4540702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929" y="4540702"/>
                <a:ext cx="16491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tângulo 25"/>
              <p:cNvSpPr/>
              <p:nvPr/>
            </p:nvSpPr>
            <p:spPr>
              <a:xfrm>
                <a:off x="9173551" y="4879430"/>
                <a:ext cx="1649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551" y="4879430"/>
                <a:ext cx="16491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21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Aplicação do 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62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Calculo </a:t>
            </a:r>
            <a:r>
              <a:rPr lang="pt-BR" dirty="0" smtClean="0"/>
              <a:t>da diferença mínima significativa: DMS (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dirty="0" smtClean="0"/>
              <a:t>)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/>
              <p:cNvSpPr txBox="1"/>
              <p:nvPr/>
            </p:nvSpPr>
            <p:spPr>
              <a:xfrm>
                <a:off x="3897261" y="2465182"/>
                <a:ext cx="3052374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𝑔𝑙𝑡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61" y="2465182"/>
                <a:ext cx="3052374" cy="81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/>
              <p:cNvSpPr/>
              <p:nvPr/>
            </p:nvSpPr>
            <p:spPr>
              <a:xfrm>
                <a:off x="1051479" y="4068037"/>
                <a:ext cx="5464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ú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𝑖𝑛𝑐𝑙𝑢𝑖𝑛𝑑𝑜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𝑡𝑒𝑠𝑡𝑒𝑚𝑢𝑛h𝑎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068037"/>
                <a:ext cx="54648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/>
              <p:cNvSpPr/>
              <p:nvPr/>
            </p:nvSpPr>
            <p:spPr>
              <a:xfrm>
                <a:off x="1051479" y="3614684"/>
                <a:ext cx="4806764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𝑣𝑎𝑙𝑜𝑟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𝑡𝑎𝑏𝑒𝑙𝑎𝑑𝑜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𝑡𝑒𝑠𝑡𝑒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𝐷𝑢𝑛𝑛𝑒𝑡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3614684"/>
                <a:ext cx="4806764" cy="39600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/>
              <p:cNvSpPr/>
              <p:nvPr/>
            </p:nvSpPr>
            <p:spPr>
              <a:xfrm>
                <a:off x="1051479" y="4453832"/>
                <a:ext cx="3683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𝑔𝑙𝑟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𝐺𝑟𝑎𝑢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𝑙𝑖𝑏𝑒𝑟𝑑𝑎𝑑𝑒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í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79" y="4453832"/>
                <a:ext cx="368370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4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664" y="0"/>
            <a:ext cx="5463057" cy="6850626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314632" y="631875"/>
            <a:ext cx="6124008" cy="504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/>
              <a:t>Exemplo: </a:t>
            </a:r>
            <a:r>
              <a:rPr lang="pt-BR" sz="2400" dirty="0" smtClean="0"/>
              <a:t>Teste de </a:t>
            </a:r>
            <a:r>
              <a:rPr lang="pt-BR" sz="2400" dirty="0" err="1" smtClean="0"/>
              <a:t>Dunnett</a:t>
            </a:r>
            <a:r>
              <a:rPr lang="pt-BR" sz="2400" dirty="0" smtClean="0"/>
              <a:t> com 1 </a:t>
            </a:r>
            <a:r>
              <a:rPr lang="pt-BR" dirty="0" smtClean="0"/>
              <a:t>testemunha</a:t>
            </a:r>
            <a:endParaRPr lang="pt-BR" sz="2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33863"/>
              </p:ext>
            </p:extLst>
          </p:nvPr>
        </p:nvGraphicFramePr>
        <p:xfrm>
          <a:off x="434179" y="2077406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314632" y="1136495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8" name="Retângulo 7"/>
          <p:cNvSpPr/>
          <p:nvPr/>
        </p:nvSpPr>
        <p:spPr>
          <a:xfrm>
            <a:off x="6513316" y="4549877"/>
            <a:ext cx="5207509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1307870" y="227757"/>
            <a:ext cx="412955" cy="4499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1316035" y="4524067"/>
            <a:ext cx="404790" cy="202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ângulo 2"/>
              <p:cNvSpPr/>
              <p:nvPr/>
            </p:nvSpPr>
            <p:spPr>
              <a:xfrm>
                <a:off x="249326" y="4351874"/>
                <a:ext cx="1709058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𝑡𝑑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10,18</m:t>
                        </m:r>
                        <m:r>
                          <a:rPr lang="pt-B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=2,9</m:t>
                    </m:r>
                  </m:oMath>
                </a14:m>
                <a:r>
                  <a:rPr lang="pt-BR" dirty="0" smtClean="0"/>
                  <a:t>8</a:t>
                </a:r>
                <a:endParaRPr lang="pt-BR" dirty="0"/>
              </a:p>
            </p:txBody>
          </p:sp>
        </mc:Choice>
        <mc:Fallback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6" y="4351874"/>
                <a:ext cx="1709058" cy="396006"/>
              </a:xfrm>
              <a:prstGeom prst="rect">
                <a:avLst/>
              </a:prstGeom>
              <a:blipFill>
                <a:blip r:embed="rId3"/>
                <a:stretch>
                  <a:fillRect t="-7692" r="-2143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/>
              <p:cNvSpPr txBox="1"/>
              <p:nvPr/>
            </p:nvSpPr>
            <p:spPr>
              <a:xfrm>
                <a:off x="87093" y="4979624"/>
                <a:ext cx="6351547" cy="820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𝑔𝑙𝑡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2,98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1073,79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3" y="4979624"/>
                <a:ext cx="6351547" cy="820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ela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022094"/>
                  </p:ext>
                </p:extLst>
              </p:nvPr>
            </p:nvGraphicFramePr>
            <p:xfrm>
              <a:off x="3973726" y="1768370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Cultivares (</a:t>
                          </a:r>
                          <a14:m>
                            <m:oMath xmlns:m="http://schemas.openxmlformats.org/officeDocument/2006/math">
                              <m:r>
                                <a:rPr lang="pt-BR" sz="14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ela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022094"/>
                  </p:ext>
                </p:extLst>
              </p:nvPr>
            </p:nvGraphicFramePr>
            <p:xfrm>
              <a:off x="3973726" y="1768370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95" t="-17949" r="-100495" b="-10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03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 smtClean="0"/>
                  <a:t>Obter os valores dos contrastes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𝑒𝑠𝑡𝑒𝑚𝑢𝑛h𝑎</m:t>
                        </m:r>
                      </m:sub>
                    </m:sSub>
                  </m:oMath>
                </a14:m>
                <a:r>
                  <a:rPr lang="pt-BR" sz="2400" dirty="0" smtClean="0"/>
                  <a:t>) em valor absoluto.</a:t>
                </a:r>
                <a:endParaRPr lang="pt-BR" sz="2400" dirty="0"/>
              </a:p>
            </p:txBody>
          </p:sp>
        </mc:Choice>
        <mc:Fallback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  <a:blipFill>
                <a:blip r:embed="rId2"/>
                <a:stretch>
                  <a:fillRect l="-928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/>
              <p:cNvSpPr txBox="1"/>
              <p:nvPr/>
            </p:nvSpPr>
            <p:spPr>
              <a:xfrm>
                <a:off x="5631775" y="1829285"/>
                <a:ext cx="57225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t-BR" sz="2000" b="1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pt-B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BR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𝟓𝟔𝟎𝟎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𝟔𝟕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𝟒𝟓𝟗𝟕</m:t>
                          </m:r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</m:e>
                      </m:d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𝟏𝟎𝟎𝟑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𝟑𝟑</m:t>
                      </m:r>
                    </m:oMath>
                  </m:oMathPara>
                </a14:m>
                <a:endParaRPr lang="pt-BR" sz="2000" b="1" dirty="0"/>
              </a:p>
            </p:txBody>
          </p:sp>
        </mc:Choice>
        <mc:Fallback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75" y="1829285"/>
                <a:ext cx="5722529" cy="307777"/>
              </a:xfrm>
              <a:prstGeom prst="rect">
                <a:avLst/>
              </a:prstGeom>
              <a:blipFill>
                <a:blip r:embed="rId3"/>
                <a:stretch>
                  <a:fillRect r="-426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a 8"/>
          <p:cNvGraphicFramePr>
            <a:graphicFrameLocks noGrp="1"/>
          </p:cNvGraphicFramePr>
          <p:nvPr>
            <p:extLst/>
          </p:nvPr>
        </p:nvGraphicFramePr>
        <p:xfrm>
          <a:off x="7265522" y="3629417"/>
          <a:ext cx="3291348" cy="310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 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526590"/>
                  </a:ext>
                </a:extLst>
              </a:tr>
            </a:tbl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685799" y="4675467"/>
            <a:ext cx="5946058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Comparar </a:t>
            </a:r>
            <a:r>
              <a:rPr lang="pt-BR" sz="2400" dirty="0" smtClean="0"/>
              <a:t>cada estimativa de contraste, em valor absoluto, com a diferença mínima significativa (</a:t>
            </a:r>
            <a:r>
              <a:rPr lang="el-G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400" dirty="0" smtClean="0"/>
              <a:t>).</a:t>
            </a:r>
            <a:endParaRPr lang="pt-B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tângulo 1"/>
              <p:cNvSpPr/>
              <p:nvPr/>
            </p:nvSpPr>
            <p:spPr>
              <a:xfrm>
                <a:off x="5577346" y="2329241"/>
                <a:ext cx="18213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1073,79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46" y="2329241"/>
                <a:ext cx="1821332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a 2"/>
              <p:cNvGraphicFramePr>
                <a:graphicFrameLocks noGrp="1"/>
              </p:cNvGraphicFramePr>
              <p:nvPr/>
            </p:nvGraphicFramePr>
            <p:xfrm>
              <a:off x="685799" y="844195"/>
              <a:ext cx="4815348" cy="31013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03837">
                      <a:extLst>
                        <a:ext uri="{9D8B030D-6E8A-4147-A177-3AD203B41FA5}">
                          <a16:colId xmlns:a16="http://schemas.microsoft.com/office/drawing/2014/main" val="2646369360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133561774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3467221442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2781892016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Cultivares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Decisão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820060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1003.33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071196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573,00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58873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94320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805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79,67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23853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1545,33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030098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170,00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1845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673,67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5032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986,00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398468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5242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a 2"/>
              <p:cNvGraphicFramePr>
                <a:graphicFrameLocks noGrp="1"/>
              </p:cNvGraphicFramePr>
              <p:nvPr/>
            </p:nvGraphicFramePr>
            <p:xfrm>
              <a:off x="685799" y="844195"/>
              <a:ext cx="4815348" cy="31013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03837">
                      <a:extLst>
                        <a:ext uri="{9D8B030D-6E8A-4147-A177-3AD203B41FA5}">
                          <a16:colId xmlns:a16="http://schemas.microsoft.com/office/drawing/2014/main" val="2646369360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133561774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3467221442"/>
                        </a:ext>
                      </a:extLst>
                    </a:gridCol>
                    <a:gridCol w="1203837">
                      <a:extLst>
                        <a:ext uri="{9D8B030D-6E8A-4147-A177-3AD203B41FA5}">
                          <a16:colId xmlns:a16="http://schemas.microsoft.com/office/drawing/2014/main" val="2781892016"/>
                        </a:ext>
                      </a:extLst>
                    </a:gridCol>
                  </a:tblGrid>
                  <a:tr h="2819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5" t="-23913" r="-300505" b="-10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523" t="-23913" r="-101523" b="-10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Decisão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820060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1003.33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071196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573,00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58873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9432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625,00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8054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79,67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2385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1545,33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03009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170,00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184503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673,67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5032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 smtClean="0">
                              <a:effectLst/>
                            </a:rPr>
                            <a:t>986,00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398468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5242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53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0" y="1828339"/>
            <a:ext cx="11134796" cy="40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4" y="2163603"/>
            <a:ext cx="6296025" cy="38004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70" y="2326959"/>
            <a:ext cx="5235985" cy="34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9" y="1690688"/>
            <a:ext cx="11291272" cy="43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/>
          <a:srcRect t="1292" b="1077"/>
          <a:stretch/>
        </p:blipFill>
        <p:spPr>
          <a:xfrm>
            <a:off x="6534643" y="95863"/>
            <a:ext cx="5463057" cy="6688393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60834" y="673635"/>
            <a:ext cx="6426223" cy="504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/>
              <a:t>Exemplo: </a:t>
            </a:r>
            <a:r>
              <a:rPr lang="pt-BR" sz="2400" dirty="0" smtClean="0"/>
              <a:t>Teste de </a:t>
            </a:r>
            <a:r>
              <a:rPr lang="pt-BR" sz="2400" dirty="0" err="1" smtClean="0"/>
              <a:t>Dunnett</a:t>
            </a:r>
            <a:r>
              <a:rPr lang="pt-BR" sz="2400" dirty="0" smtClean="0"/>
              <a:t> com 3 </a:t>
            </a:r>
            <a:r>
              <a:rPr lang="pt-BR" sz="2400" dirty="0"/>
              <a:t>testemunhas</a:t>
            </a:r>
            <a:endParaRPr lang="pt-BR" sz="2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890430"/>
              </p:ext>
            </p:extLst>
          </p:nvPr>
        </p:nvGraphicFramePr>
        <p:xfrm>
          <a:off x="314632" y="2074846"/>
          <a:ext cx="3420000" cy="1732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868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2890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314632" y="1136495"/>
            <a:ext cx="4218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sp>
        <p:nvSpPr>
          <p:cNvPr id="8" name="Retângulo 7"/>
          <p:cNvSpPr/>
          <p:nvPr/>
        </p:nvSpPr>
        <p:spPr>
          <a:xfrm>
            <a:off x="6690295" y="4535127"/>
            <a:ext cx="4234955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0512295" y="287592"/>
            <a:ext cx="412955" cy="4424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0512295" y="4549875"/>
            <a:ext cx="404790" cy="202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ângulo 2"/>
              <p:cNvSpPr/>
              <p:nvPr/>
            </p:nvSpPr>
            <p:spPr>
              <a:xfrm>
                <a:off x="249326" y="4351874"/>
                <a:ext cx="1675395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8,18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=2,89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6" y="4351874"/>
                <a:ext cx="1675395" cy="396006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/>
              <p:cNvSpPr txBox="1"/>
              <p:nvPr/>
            </p:nvSpPr>
            <p:spPr>
              <a:xfrm>
                <a:off x="87093" y="4979624"/>
                <a:ext cx="6479787" cy="820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𝑡𝑑</m:t>
                          </m:r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𝑔𝑙𝑡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𝑔𝑙𝑟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2,89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1041,362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3" y="4979624"/>
                <a:ext cx="6479787" cy="820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531926"/>
                  </p:ext>
                </p:extLst>
              </p:nvPr>
            </p:nvGraphicFramePr>
            <p:xfrm>
              <a:off x="3965420" y="2013393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Cultivares (</a:t>
                          </a:r>
                          <a14:m>
                            <m:oMath xmlns:m="http://schemas.openxmlformats.org/officeDocument/2006/math">
                              <m:r>
                                <a:rPr lang="pt-BR" sz="14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531926"/>
                  </p:ext>
                </p:extLst>
              </p:nvPr>
            </p:nvGraphicFramePr>
            <p:xfrm>
              <a:off x="3965420" y="2013393"/>
              <a:ext cx="2448000" cy="259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24000">
                      <a:extLst>
                        <a:ext uri="{9D8B030D-6E8A-4147-A177-3AD203B41FA5}">
                          <a16:colId xmlns:a16="http://schemas.microsoft.com/office/drawing/2014/main" val="8781761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105798623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95" t="-15385" r="-100495" b="-10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Médias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399419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5600.67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919994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4024.33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58825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3972.33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9955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5222.33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78329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4517.67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3126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3052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6754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4427.33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61846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3923.67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408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5583.33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729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400" u="none" strike="noStrike" dirty="0">
                              <a:effectLst/>
                            </a:rPr>
                            <a:t>4597.33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0239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61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 smtClean="0"/>
                  <a:t>Obter os valores dos contrastes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𝑒𝑠𝑡𝑒𝑚𝑢𝑛h𝑎</m:t>
                        </m:r>
                      </m:sub>
                    </m:sSub>
                  </m:oMath>
                </a14:m>
                <a:r>
                  <a:rPr lang="pt-BR" sz="2400" dirty="0" smtClean="0"/>
                  <a:t>) em valor absoluto.</a:t>
                </a:r>
                <a:endParaRPr lang="pt-BR" sz="2400" dirty="0"/>
              </a:p>
            </p:txBody>
          </p:sp>
        </mc:Choice>
        <mc:Fallback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22"/>
                <a:ext cx="10515600" cy="504620"/>
              </a:xfrm>
              <a:blipFill>
                <a:blip r:embed="rId2"/>
                <a:stretch>
                  <a:fillRect l="-928" t="-17073" b="-12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/>
              <p:cNvSpPr txBox="1"/>
              <p:nvPr/>
            </p:nvSpPr>
            <p:spPr>
              <a:xfrm>
                <a:off x="6403255" y="955665"/>
                <a:ext cx="49817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𝟓𝟔𝟎𝟎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𝟔𝟕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𝟑𝟗𝟐𝟑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𝟔𝟕</m:t>
                        </m:r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000" b="1" dirty="0" smtClean="0"/>
                  <a:t>1677</a:t>
                </a:r>
                <a:endParaRPr lang="pt-BR" sz="2000" b="1" dirty="0"/>
              </a:p>
            </p:txBody>
          </p:sp>
        </mc:Choice>
        <mc:Fallback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55" y="955665"/>
                <a:ext cx="4981748" cy="307777"/>
              </a:xfrm>
              <a:prstGeom prst="rect">
                <a:avLst/>
              </a:prstGeom>
              <a:blipFill>
                <a:blip r:embed="rId3"/>
                <a:stretch>
                  <a:fillRect t="-26000" r="-2078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742335" y="4331325"/>
            <a:ext cx="5946058" cy="504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 smtClean="0"/>
              <a:t>Comparar </a:t>
            </a:r>
            <a:r>
              <a:rPr lang="pt-BR" sz="2400" dirty="0" smtClean="0"/>
              <a:t>cada estimativa de contraste, em valor absoluto, com a diferença mínima significativa (</a:t>
            </a:r>
            <a:r>
              <a:rPr lang="el-GR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pt-BR" sz="2400" dirty="0" smtClean="0"/>
              <a:t>).</a:t>
            </a:r>
            <a:endParaRPr lang="pt-B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tângulo 1"/>
              <p:cNvSpPr/>
              <p:nvPr/>
            </p:nvSpPr>
            <p:spPr>
              <a:xfrm>
                <a:off x="6329513" y="2330105"/>
                <a:ext cx="2000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pt-B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1041,362</m:t>
                      </m:r>
                      <m:r>
                        <m:rPr>
                          <m:nor/>
                        </m:rPr>
                        <a:rPr lang="pt-B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13" y="2330105"/>
                <a:ext cx="20008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5905895"/>
                  </p:ext>
                </p:extLst>
              </p:nvPr>
            </p:nvGraphicFramePr>
            <p:xfrm>
              <a:off x="287592" y="666242"/>
              <a:ext cx="5678130" cy="33756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94465">
                      <a:extLst>
                        <a:ext uri="{9D8B030D-6E8A-4147-A177-3AD203B41FA5}">
                          <a16:colId xmlns:a16="http://schemas.microsoft.com/office/drawing/2014/main" val="158798405"/>
                        </a:ext>
                      </a:extLst>
                    </a:gridCol>
                    <a:gridCol w="1147764">
                      <a:extLst>
                        <a:ext uri="{9D8B030D-6E8A-4147-A177-3AD203B41FA5}">
                          <a16:colId xmlns:a16="http://schemas.microsoft.com/office/drawing/2014/main" val="129342613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2425431320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3811080137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4155142385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Cultivares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144571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1677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17.334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1003.3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6340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1559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573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776054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1611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190165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1298.666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361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85967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1065.7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79.666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78003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871.667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2531.3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1545.3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7897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503.666</a:t>
                          </a: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1156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0581086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125386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903343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37887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5905895"/>
                  </p:ext>
                </p:extLst>
              </p:nvPr>
            </p:nvGraphicFramePr>
            <p:xfrm>
              <a:off x="287592" y="666242"/>
              <a:ext cx="5678130" cy="33756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94465">
                      <a:extLst>
                        <a:ext uri="{9D8B030D-6E8A-4147-A177-3AD203B41FA5}">
                          <a16:colId xmlns:a16="http://schemas.microsoft.com/office/drawing/2014/main" val="158798405"/>
                        </a:ext>
                      </a:extLst>
                    </a:gridCol>
                    <a:gridCol w="1147764">
                      <a:extLst>
                        <a:ext uri="{9D8B030D-6E8A-4147-A177-3AD203B41FA5}">
                          <a16:colId xmlns:a16="http://schemas.microsoft.com/office/drawing/2014/main" val="129342613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2425431320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3811080137"/>
                        </a:ext>
                      </a:extLst>
                    </a:gridCol>
                    <a:gridCol w="1211967">
                      <a:extLst>
                        <a:ext uri="{9D8B030D-6E8A-4147-A177-3AD203B41FA5}">
                          <a16:colId xmlns:a16="http://schemas.microsoft.com/office/drawing/2014/main" val="4155142385"/>
                        </a:ext>
                      </a:extLst>
                    </a:gridCol>
                  </a:tblGrid>
                  <a:tr h="5562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Cultivares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Médias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168844" t="-12088" r="-201005" b="-535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268844" t="-12088" r="-101005" b="-535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368844" t="-12088" r="-1005" b="-5351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144571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5600.67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1677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17.334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1003.3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6340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4024.33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1559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573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77605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3972.33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48.666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1611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190165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5222.33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1298.666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361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85967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4517.67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1065.7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79.666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78003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3052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871.667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2531.3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1545.3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66789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4427.33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503.666</a:t>
                          </a: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1156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170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B w="12700" cmpd="sng">
                          <a:noFill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058108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3923.67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1253863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5583.33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903343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10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pt-BR" sz="1800" u="none" strike="noStrike" dirty="0">
                              <a:effectLst/>
                            </a:rPr>
                            <a:t>4597.33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R w="12700" cmpd="sng">
                          <a:noFill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3788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/>
              <p:cNvSpPr txBox="1"/>
              <p:nvPr/>
            </p:nvSpPr>
            <p:spPr>
              <a:xfrm>
                <a:off x="6403255" y="1367674"/>
                <a:ext cx="50234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b>
                        </m:sSub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𝟓𝟔𝟎𝟎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𝟔𝟕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𝟓𝟓𝟖𝟑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000" b="1" dirty="0" smtClean="0"/>
                  <a:t>17,334</a:t>
                </a:r>
                <a:endParaRPr lang="pt-BR" sz="2000" b="1" dirty="0"/>
              </a:p>
            </p:txBody>
          </p:sp>
        </mc:Choice>
        <mc:Fallback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55" y="1367674"/>
                <a:ext cx="5023426" cy="307777"/>
              </a:xfrm>
              <a:prstGeom prst="rect">
                <a:avLst/>
              </a:prstGeom>
              <a:blipFill>
                <a:blip r:embed="rId6"/>
                <a:stretch>
                  <a:fillRect t="-25490" r="-2184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/>
              <p:cNvSpPr txBox="1"/>
              <p:nvPr/>
            </p:nvSpPr>
            <p:spPr>
              <a:xfrm>
                <a:off x="6403255" y="1779683"/>
                <a:ext cx="52895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𝟓𝟔𝟎𝟎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𝟔𝟕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𝟒𝟓𝟗𝟕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𝟑𝟑</m:t>
                        </m:r>
                      </m:e>
                    </m:d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000" b="1" dirty="0" smtClean="0"/>
                  <a:t>1003,3</a:t>
                </a:r>
                <a:endParaRPr lang="pt-BR" sz="2000" b="1" dirty="0"/>
              </a:p>
            </p:txBody>
          </p:sp>
        </mc:Choice>
        <mc:Fallback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55" y="1779683"/>
                <a:ext cx="5289525" cy="307777"/>
              </a:xfrm>
              <a:prstGeom prst="rect">
                <a:avLst/>
              </a:prstGeom>
              <a:blipFill>
                <a:blip r:embed="rId7"/>
                <a:stretch>
                  <a:fillRect t="-26000" r="-1959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73570"/>
              </p:ext>
            </p:extLst>
          </p:nvPr>
        </p:nvGraphicFramePr>
        <p:xfrm>
          <a:off x="7897760" y="3320572"/>
          <a:ext cx="3517491" cy="310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5347">
                  <a:extLst>
                    <a:ext uri="{9D8B030D-6E8A-4147-A177-3AD203B41FA5}">
                      <a16:colId xmlns:a16="http://schemas.microsoft.com/office/drawing/2014/main" val="2026276817"/>
                    </a:ext>
                  </a:extLst>
                </a:gridCol>
                <a:gridCol w="945347">
                  <a:extLst>
                    <a:ext uri="{9D8B030D-6E8A-4147-A177-3AD203B41FA5}">
                      <a16:colId xmlns:a16="http://schemas.microsoft.com/office/drawing/2014/main" val="903795401"/>
                    </a:ext>
                  </a:extLst>
                </a:gridCol>
                <a:gridCol w="552609">
                  <a:extLst>
                    <a:ext uri="{9D8B030D-6E8A-4147-A177-3AD203B41FA5}">
                      <a16:colId xmlns:a16="http://schemas.microsoft.com/office/drawing/2014/main" val="643881459"/>
                    </a:ext>
                  </a:extLst>
                </a:gridCol>
                <a:gridCol w="549209">
                  <a:extLst>
                    <a:ext uri="{9D8B030D-6E8A-4147-A177-3AD203B41FA5}">
                      <a16:colId xmlns:a16="http://schemas.microsoft.com/office/drawing/2014/main" val="1693799660"/>
                    </a:ext>
                  </a:extLst>
                </a:gridCol>
                <a:gridCol w="524979">
                  <a:extLst>
                    <a:ext uri="{9D8B030D-6E8A-4147-A177-3AD203B41FA5}">
                      <a16:colId xmlns:a16="http://schemas.microsoft.com/office/drawing/2014/main" val="674341705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Médias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38622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5600.7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3747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5222.3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6321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4517.7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8844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4427.3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85496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4024.3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60938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3972.3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89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31376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3923.7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04793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5583.3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0163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4597.3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43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7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0" y="1828339"/>
            <a:ext cx="11134796" cy="40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3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813620" y="50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Teste de </a:t>
            </a:r>
            <a:r>
              <a:rPr lang="pt-BR" dirty="0" err="1" smtClean="0"/>
              <a:t>Dunnett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4" y="2163603"/>
            <a:ext cx="6296025" cy="38004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208" y="2384242"/>
            <a:ext cx="5136740" cy="335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17248"/>
          <a:stretch/>
        </p:blipFill>
        <p:spPr>
          <a:xfrm>
            <a:off x="538316" y="621935"/>
            <a:ext cx="10975079" cy="45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44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063750" y="1125539"/>
            <a:ext cx="7920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None/>
            </a:pPr>
            <a:r>
              <a:rPr lang="pt-BR" altLang="en-US" sz="2400" dirty="0">
                <a:latin typeface="+mn-lt"/>
                <a:cs typeface="+mn-cs"/>
              </a:rPr>
              <a:t> Teste de agrupamento de Scott &amp; </a:t>
            </a:r>
            <a:r>
              <a:rPr lang="pt-BR" altLang="en-US" sz="2400" dirty="0" err="1">
                <a:latin typeface="+mn-lt"/>
                <a:cs typeface="+mn-cs"/>
              </a:rPr>
              <a:t>Knott</a:t>
            </a:r>
            <a:r>
              <a:rPr lang="pt-BR" altLang="en-US" sz="2400" dirty="0">
                <a:latin typeface="+mn-lt"/>
                <a:cs typeface="+mn-cs"/>
              </a:rPr>
              <a:t> (1974) 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063750" y="1628776"/>
            <a:ext cx="79200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buNone/>
            </a:pPr>
            <a:r>
              <a:rPr lang="pt-BR" altLang="en-US" sz="2000" dirty="0">
                <a:latin typeface="Century Gothic" panose="020B0502020202020204" pitchFamily="34" charset="0"/>
              </a:rPr>
              <a:t> </a:t>
            </a:r>
            <a:r>
              <a:rPr lang="pt-BR" altLang="en-US" sz="2400" dirty="0">
                <a:latin typeface="+mn-lt"/>
                <a:cs typeface="+mn-cs"/>
              </a:rPr>
              <a:t>Razão de verossimilhança - t tratamentos divididos em grupos de máxima dissimilaridade - ▲SQ Entre Grupos 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2063750" y="2511426"/>
            <a:ext cx="7920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buNone/>
            </a:pPr>
            <a:r>
              <a:rPr lang="pt-BR" altLang="en-US" sz="2000" dirty="0">
                <a:latin typeface="Century Gothic" panose="020B0502020202020204" pitchFamily="34" charset="0"/>
              </a:rPr>
              <a:t> </a:t>
            </a:r>
            <a:r>
              <a:rPr lang="pt-BR" altLang="en-US" sz="2400" dirty="0">
                <a:latin typeface="+mn-lt"/>
                <a:cs typeface="+mn-cs"/>
              </a:rPr>
              <a:t>Número de partições possíveis em dois grupos: 2t-1 - 1</a:t>
            </a:r>
          </a:p>
        </p:txBody>
      </p: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2063750" y="4111626"/>
            <a:ext cx="79200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buNone/>
            </a:pPr>
            <a:r>
              <a:rPr lang="pt-BR" altLang="en-US" sz="2000" dirty="0">
                <a:latin typeface="Century Gothic" panose="020B0502020202020204" pitchFamily="34" charset="0"/>
              </a:rPr>
              <a:t> </a:t>
            </a:r>
            <a:r>
              <a:rPr lang="pt-BR" altLang="en-US" sz="2400" dirty="0">
                <a:latin typeface="+mn-lt"/>
                <a:cs typeface="+mn-cs"/>
              </a:rPr>
              <a:t>Médias dos tratamentos ordenadas - Número de partições possíveis: t - 1</a:t>
            </a: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2279650" y="3032126"/>
            <a:ext cx="7920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buNone/>
            </a:pPr>
            <a:r>
              <a:rPr lang="pt-BR" altLang="en-US" sz="2000" dirty="0">
                <a:latin typeface="Century Gothic" panose="020B0502020202020204" pitchFamily="34" charset="0"/>
              </a:rPr>
              <a:t> </a:t>
            </a:r>
            <a:r>
              <a:rPr lang="pt-BR" altLang="en-US" sz="2400" dirty="0">
                <a:latin typeface="+mn-lt"/>
                <a:cs typeface="+mn-cs"/>
              </a:rPr>
              <a:t>t=3 (A,B,C)</a:t>
            </a:r>
          </a:p>
        </p:txBody>
      </p:sp>
      <p:sp>
        <p:nvSpPr>
          <p:cNvPr id="144393" name="Text Box 9"/>
          <p:cNvSpPr txBox="1">
            <a:spLocks noChangeArrowheads="1"/>
          </p:cNvSpPr>
          <p:nvPr/>
        </p:nvSpPr>
        <p:spPr bwMode="auto">
          <a:xfrm>
            <a:off x="2495550" y="3463926"/>
            <a:ext cx="7920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buNone/>
            </a:pPr>
            <a:r>
              <a:rPr lang="pt-BR" altLang="en-US" sz="2000" dirty="0">
                <a:latin typeface="Century Gothic" panose="020B0502020202020204" pitchFamily="34" charset="0"/>
              </a:rPr>
              <a:t> </a:t>
            </a:r>
            <a:r>
              <a:rPr lang="pt-BR" altLang="en-US" sz="2400" dirty="0">
                <a:latin typeface="+mn-lt"/>
                <a:cs typeface="+mn-cs"/>
              </a:rPr>
              <a:t>{A </a:t>
            </a:r>
            <a:r>
              <a:rPr lang="pt-BR" altLang="en-US" sz="2400" dirty="0" err="1">
                <a:latin typeface="+mn-lt"/>
                <a:cs typeface="+mn-cs"/>
              </a:rPr>
              <a:t>vs</a:t>
            </a:r>
            <a:r>
              <a:rPr lang="pt-BR" altLang="en-US" sz="2400" dirty="0">
                <a:latin typeface="+mn-lt"/>
                <a:cs typeface="+mn-cs"/>
              </a:rPr>
              <a:t> (B,C)}  {B </a:t>
            </a:r>
            <a:r>
              <a:rPr lang="pt-BR" altLang="en-US" sz="2400" dirty="0" err="1">
                <a:latin typeface="+mn-lt"/>
                <a:cs typeface="+mn-cs"/>
              </a:rPr>
              <a:t>vs</a:t>
            </a:r>
            <a:r>
              <a:rPr lang="pt-BR" altLang="en-US" sz="2400" dirty="0">
                <a:latin typeface="+mn-lt"/>
                <a:cs typeface="+mn-cs"/>
              </a:rPr>
              <a:t> (A,C)}  {C </a:t>
            </a:r>
            <a:r>
              <a:rPr lang="pt-BR" altLang="en-US" sz="2400" dirty="0" err="1">
                <a:latin typeface="+mn-lt"/>
                <a:cs typeface="+mn-cs"/>
              </a:rPr>
              <a:t>vs</a:t>
            </a:r>
            <a:r>
              <a:rPr lang="pt-BR" altLang="en-US" sz="2400" dirty="0">
                <a:latin typeface="+mn-lt"/>
                <a:cs typeface="+mn-cs"/>
              </a:rPr>
              <a:t> (A,B)}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mtClean="0"/>
              <a:t>Teste de Scott and Knott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94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4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9" grpId="0"/>
      <p:bldP spid="144390" grpId="0"/>
      <p:bldP spid="144391" grpId="0"/>
      <p:bldP spid="144392" grpId="0"/>
      <p:bldP spid="14439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5EC1B6D-7945-4270-AD1F-E16DAB30730C}"/>
              </a:ext>
            </a:extLst>
          </p:cNvPr>
          <p:cNvCxnSpPr/>
          <p:nvPr/>
        </p:nvCxnSpPr>
        <p:spPr>
          <a:xfrm>
            <a:off x="2095501" y="857250"/>
            <a:ext cx="814387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435" name="Text Box 9"/>
          <p:cNvSpPr txBox="1">
            <a:spLocks noChangeArrowheads="1"/>
          </p:cNvSpPr>
          <p:nvPr/>
        </p:nvSpPr>
        <p:spPr bwMode="auto">
          <a:xfrm>
            <a:off x="2024064" y="338138"/>
            <a:ext cx="8643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en-US" sz="2400" b="1">
                <a:latin typeface="Century Gothic" panose="020B0502020202020204" pitchFamily="34" charset="0"/>
              </a:rPr>
              <a:t>TCM – Passos do teste de Scott &amp; Knott</a:t>
            </a:r>
          </a:p>
        </p:txBody>
      </p:sp>
      <p:sp>
        <p:nvSpPr>
          <p:cNvPr id="148488" name="Text Box 8"/>
          <p:cNvSpPr txBox="1">
            <a:spLocks noChangeArrowheads="1"/>
          </p:cNvSpPr>
          <p:nvPr/>
        </p:nvSpPr>
        <p:spPr bwMode="auto">
          <a:xfrm>
            <a:off x="2135189" y="1125539"/>
            <a:ext cx="79200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AutoNum type="arabicPeriod"/>
            </a:pPr>
            <a:r>
              <a:rPr lang="pt-BR" altLang="en-US" sz="2000">
                <a:latin typeface="Century Gothic" panose="020B0502020202020204" pitchFamily="34" charset="0"/>
              </a:rPr>
              <a:t>Determinar a partição em dois grupos com </a:t>
            </a:r>
            <a:r>
              <a:rPr lang="pt-BR" altLang="en-US" sz="2000" i="1">
                <a:latin typeface="Century Gothic" panose="020B0502020202020204" pitchFamily="34" charset="0"/>
              </a:rPr>
              <a:t>k</a:t>
            </a:r>
            <a:r>
              <a:rPr lang="pt-BR" altLang="en-US" sz="2000" i="1" baseline="-25000">
                <a:latin typeface="Century Gothic" panose="020B0502020202020204" pitchFamily="34" charset="0"/>
              </a:rPr>
              <a:t>1</a:t>
            </a:r>
            <a:r>
              <a:rPr lang="pt-BR" altLang="en-US" sz="2000">
                <a:latin typeface="Century Gothic" panose="020B0502020202020204" pitchFamily="34" charset="0"/>
              </a:rPr>
              <a:t> e </a:t>
            </a:r>
            <a:r>
              <a:rPr lang="pt-BR" altLang="en-US" sz="2000" i="1">
                <a:latin typeface="Century Gothic" panose="020B0502020202020204" pitchFamily="34" charset="0"/>
              </a:rPr>
              <a:t>k</a:t>
            </a:r>
            <a:r>
              <a:rPr lang="pt-BR" altLang="en-US" sz="2000" i="1" baseline="-25000">
                <a:latin typeface="Century Gothic" panose="020B0502020202020204" pitchFamily="34" charset="0"/>
              </a:rPr>
              <a:t>2</a:t>
            </a:r>
            <a:r>
              <a:rPr lang="pt-BR" altLang="en-US" sz="2000">
                <a:latin typeface="Century Gothic" panose="020B0502020202020204" pitchFamily="34" charset="0"/>
              </a:rPr>
              <a:t> tratamentos que maximize a SQ entre grupos (B</a:t>
            </a:r>
            <a:r>
              <a:rPr lang="pt-BR" altLang="en-US" sz="2000" baseline="-25000">
                <a:latin typeface="Century Gothic" panose="020B0502020202020204" pitchFamily="34" charset="0"/>
              </a:rPr>
              <a:t>0</a:t>
            </a:r>
            <a:r>
              <a:rPr lang="pt-BR" altLang="en-US" sz="2000">
                <a:latin typeface="Century Gothic" panose="020B0502020202020204" pitchFamily="34" charset="0"/>
              </a:rPr>
              <a:t>)</a:t>
            </a:r>
          </a:p>
        </p:txBody>
      </p:sp>
      <p:graphicFrame>
        <p:nvGraphicFramePr>
          <p:cNvPr id="148489" name="Object 9"/>
          <p:cNvGraphicFramePr>
            <a:graphicFrameLocks noChangeAspect="1"/>
          </p:cNvGraphicFramePr>
          <p:nvPr/>
        </p:nvGraphicFramePr>
        <p:xfrm>
          <a:off x="2638425" y="2025651"/>
          <a:ext cx="3652838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3" imgW="1727200" imgH="508000" progId="Equation.DSMT4">
                  <p:embed/>
                </p:oleObj>
              </mc:Choice>
              <mc:Fallback>
                <p:oleObj name="Equation" r:id="rId3" imgW="1727200" imgH="508000" progId="Equation.DSMT4">
                  <p:embed/>
                  <p:pic>
                    <p:nvPicPr>
                      <p:cNvPr id="14848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425" y="2025651"/>
                        <a:ext cx="3652838" cy="10715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90" name="Object 10"/>
          <p:cNvGraphicFramePr>
            <a:graphicFrameLocks noChangeAspect="1"/>
          </p:cNvGraphicFramePr>
          <p:nvPr/>
        </p:nvGraphicFramePr>
        <p:xfrm>
          <a:off x="6672263" y="2098675"/>
          <a:ext cx="340836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5" imgW="1612900" imgH="469900" progId="Equation.DSMT4">
                  <p:embed/>
                </p:oleObj>
              </mc:Choice>
              <mc:Fallback>
                <p:oleObj name="Equation" r:id="rId5" imgW="1612900" imgH="469900" progId="Equation.DSMT4">
                  <p:embed/>
                  <p:pic>
                    <p:nvPicPr>
                      <p:cNvPr id="14849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2098675"/>
                        <a:ext cx="3408362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1" name="Text Box 11"/>
          <p:cNvSpPr txBox="1">
            <a:spLocks noChangeArrowheads="1"/>
          </p:cNvSpPr>
          <p:nvPr/>
        </p:nvSpPr>
        <p:spPr bwMode="auto">
          <a:xfrm>
            <a:off x="2208214" y="3500439"/>
            <a:ext cx="7920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t-BR" altLang="en-US" sz="2000">
                <a:latin typeface="Century Gothic" panose="020B0502020202020204" pitchFamily="34" charset="0"/>
              </a:rPr>
              <a:t>2. Determinar a estatística </a:t>
            </a:r>
            <a:r>
              <a:rPr lang="el-GR" altLang="en-US" sz="2000">
                <a:latin typeface="Century Gothic" panose="020B0502020202020204" pitchFamily="34" charset="0"/>
              </a:rPr>
              <a:t>λ</a:t>
            </a:r>
            <a:r>
              <a:rPr lang="pt-BR" altLang="en-US" sz="2000">
                <a:latin typeface="Century Gothic" panose="020B0502020202020204" pitchFamily="34" charset="0"/>
              </a:rPr>
              <a:t>:</a:t>
            </a:r>
            <a:endParaRPr lang="el-GR" altLang="en-US" sz="2000">
              <a:latin typeface="Century Gothic" panose="020B0502020202020204" pitchFamily="34" charset="0"/>
            </a:endParaRPr>
          </a:p>
        </p:txBody>
      </p:sp>
      <p:graphicFrame>
        <p:nvGraphicFramePr>
          <p:cNvPr id="148492" name="Object 12"/>
          <p:cNvGraphicFramePr>
            <a:graphicFrameLocks noChangeAspect="1"/>
          </p:cNvGraphicFramePr>
          <p:nvPr/>
        </p:nvGraphicFramePr>
        <p:xfrm>
          <a:off x="2640013" y="4086226"/>
          <a:ext cx="244475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7" imgW="1155199" imgH="444307" progId="Equation.DSMT4">
                  <p:embed/>
                </p:oleObj>
              </mc:Choice>
              <mc:Fallback>
                <p:oleObj name="Equation" r:id="rId7" imgW="1155199" imgH="444307" progId="Equation.DSMT4">
                  <p:embed/>
                  <p:pic>
                    <p:nvPicPr>
                      <p:cNvPr id="14849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4086226"/>
                        <a:ext cx="2444750" cy="9382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93" name="Object 13"/>
          <p:cNvGraphicFramePr>
            <a:graphicFrameLocks noChangeAspect="1"/>
          </p:cNvGraphicFramePr>
          <p:nvPr/>
        </p:nvGraphicFramePr>
        <p:xfrm>
          <a:off x="5664201" y="4086225"/>
          <a:ext cx="470217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9" imgW="2222500" imgH="482600" progId="Equation.DSMT4">
                  <p:embed/>
                </p:oleObj>
              </mc:Choice>
              <mc:Fallback>
                <p:oleObj name="Equation" r:id="rId9" imgW="2222500" imgH="482600" progId="Equation.DSMT4">
                  <p:embed/>
                  <p:pic>
                    <p:nvPicPr>
                      <p:cNvPr id="14849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1" y="4086225"/>
                        <a:ext cx="470217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94" name="Object 14"/>
          <p:cNvGraphicFramePr>
            <a:graphicFrameLocks noChangeAspect="1"/>
          </p:cNvGraphicFramePr>
          <p:nvPr/>
        </p:nvGraphicFramePr>
        <p:xfrm>
          <a:off x="3557588" y="5313364"/>
          <a:ext cx="5346700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11" imgW="2527300" imgH="609600" progId="Equation.DSMT4">
                  <p:embed/>
                </p:oleObj>
              </mc:Choice>
              <mc:Fallback>
                <p:oleObj name="Equation" r:id="rId11" imgW="2527300" imgH="609600" progId="Equation.DSMT4">
                  <p:embed/>
                  <p:pic>
                    <p:nvPicPr>
                      <p:cNvPr id="14849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5313364"/>
                        <a:ext cx="5346700" cy="1284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8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48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48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48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48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8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8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8" grpId="0"/>
      <p:bldP spid="14849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6" y="1888301"/>
            <a:ext cx="11396612" cy="4173286"/>
          </a:xfrm>
          <a:prstGeom prst="rect">
            <a:avLst/>
          </a:prstGeom>
        </p:spPr>
      </p:pic>
      <p:pic>
        <p:nvPicPr>
          <p:cNvPr id="7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smtClean="0"/>
              <a:t>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6743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6" y="2553315"/>
            <a:ext cx="5587487" cy="3151916"/>
          </a:xfrm>
          <a:prstGeom prst="rect">
            <a:avLst/>
          </a:prstGeom>
        </p:spPr>
      </p:pic>
      <p:pic>
        <p:nvPicPr>
          <p:cNvPr id="8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509" y="2553315"/>
            <a:ext cx="4377506" cy="3086874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smtClean="0"/>
              <a:t>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4467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Teste de </a:t>
            </a:r>
            <a:r>
              <a:rPr lang="pt-BR" dirty="0" smtClean="0"/>
              <a:t>Scott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Knott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91" y="167512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994" y="1690687"/>
            <a:ext cx="10302511" cy="49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334" y="611512"/>
            <a:ext cx="6482378" cy="618120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88" y="149200"/>
            <a:ext cx="6924524" cy="4623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9461" t="8064" r="11015" b="10215"/>
          <a:stretch/>
        </p:blipFill>
        <p:spPr>
          <a:xfrm>
            <a:off x="270386" y="1390476"/>
            <a:ext cx="4725007" cy="154120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11696" y="303640"/>
            <a:ext cx="4842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/>
              <a:t>Teste de agrupamento de médias</a:t>
            </a:r>
          </a:p>
          <a:p>
            <a:pPr lvl="2"/>
            <a:r>
              <a:rPr lang="pt-BR" sz="2400" dirty="0"/>
              <a:t>Scott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Knott</a:t>
            </a:r>
            <a:r>
              <a:rPr lang="pt-BR" sz="2400" dirty="0"/>
              <a:t> (SK)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96" y="3241398"/>
            <a:ext cx="5324167" cy="16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0" y="2698159"/>
            <a:ext cx="5454445" cy="28233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997" y="3735643"/>
            <a:ext cx="5562658" cy="302649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97" y="790522"/>
            <a:ext cx="5858280" cy="294512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553111" y="222524"/>
            <a:ext cx="6815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 smtClean="0"/>
              <a:t>Uso da regressão no Melhoramento de Plantas</a:t>
            </a:r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/>
          <a:srcRect l="9461" t="8064" r="11015" b="10215"/>
          <a:stretch/>
        </p:blipFill>
        <p:spPr>
          <a:xfrm>
            <a:off x="877528" y="920571"/>
            <a:ext cx="4725007" cy="15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5" y="2576467"/>
            <a:ext cx="5016864" cy="24969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881" y="143819"/>
            <a:ext cx="6126880" cy="31229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993" y="3266766"/>
            <a:ext cx="6126653" cy="34806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/>
          <a:srcRect l="9461" t="8064" r="11015" b="10215"/>
          <a:stretch/>
        </p:blipFill>
        <p:spPr>
          <a:xfrm>
            <a:off x="616322" y="464575"/>
            <a:ext cx="4725007" cy="15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5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4219</Words>
  <Application>Microsoft Office PowerPoint</Application>
  <PresentationFormat>Widescreen</PresentationFormat>
  <Paragraphs>2905</Paragraphs>
  <Slides>57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7" baseType="lpstr">
      <vt:lpstr>Arial</vt:lpstr>
      <vt:lpstr>Baskerville Old Face</vt:lpstr>
      <vt:lpstr>Calibri</vt:lpstr>
      <vt:lpstr>Calibri Light</vt:lpstr>
      <vt:lpstr>Cambria Math</vt:lpstr>
      <vt:lpstr>Century Gothic</vt:lpstr>
      <vt:lpstr>Times New Roman</vt:lpstr>
      <vt:lpstr>Wingdings</vt:lpstr>
      <vt:lpstr>Tema do Office</vt:lpstr>
      <vt:lpstr>MathType 5.0 Equation</vt:lpstr>
      <vt:lpstr>Procedimentos Pós Análise de Variância</vt:lpstr>
      <vt:lpstr>Apresentação do PowerPoint</vt:lpstr>
      <vt:lpstr>Apresentação do PowerPoint</vt:lpstr>
      <vt:lpstr>Estudos Pormenorizados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</vt:lpstr>
      <vt:lpstr>Apresentação do PowerPoint</vt:lpstr>
      <vt:lpstr>Teste de Tukey</vt:lpstr>
      <vt:lpstr>Aplicação do teste de tukey</vt:lpstr>
      <vt:lpstr>Apresentação do PowerPoint</vt:lpstr>
      <vt:lpstr>Apresentação do PowerPoint</vt:lpstr>
      <vt:lpstr>Observação</vt:lpstr>
      <vt:lpstr>Teste de Tukey</vt:lpstr>
      <vt:lpstr>Teste de Tukey</vt:lpstr>
      <vt:lpstr>Teste de Tukey</vt:lpstr>
      <vt:lpstr>Teste de Duncan</vt:lpstr>
      <vt:lpstr>Aplicação do teste de Duncan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Teste de Duncan</vt:lpstr>
      <vt:lpstr>Teste de Duncan</vt:lpstr>
      <vt:lpstr>Teste de Duncan</vt:lpstr>
      <vt:lpstr>Teste de Student-Newman-Keuls (SNK)</vt:lpstr>
      <vt:lpstr>Aplicação do teste SNK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Teste de Student-Newman-Keuls (SNK)</vt:lpstr>
      <vt:lpstr>Apresentação do PowerPoint</vt:lpstr>
      <vt:lpstr>Teste de Student-Newman-Keuls (SNK)</vt:lpstr>
      <vt:lpstr>Teste de Dunnett</vt:lpstr>
      <vt:lpstr>Aplicação do teste de Dunnett</vt:lpstr>
      <vt:lpstr>Apresentação do PowerPoint</vt:lpstr>
      <vt:lpstr>Apresentação do PowerPoint</vt:lpstr>
      <vt:lpstr>Apresentação do PowerPoint</vt:lpstr>
      <vt:lpstr>Apresentação do PowerPoint</vt:lpstr>
      <vt:lpstr>Teste de Dunnett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Teste de Scott and Knott</vt:lpstr>
      <vt:lpstr>Teste de Scott and Knott</vt:lpstr>
      <vt:lpstr>Teste de Scott and Knott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Procedimentos para comparações múltiplas</dc:title>
  <dc:creator>Cliente</dc:creator>
  <cp:lastModifiedBy>Cliente</cp:lastModifiedBy>
  <cp:revision>67</cp:revision>
  <dcterms:created xsi:type="dcterms:W3CDTF">2019-07-18T11:49:45Z</dcterms:created>
  <dcterms:modified xsi:type="dcterms:W3CDTF">2019-07-19T19:57:28Z</dcterms:modified>
</cp:coreProperties>
</file>